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2" r:id="rId5"/>
  </p:sldMasterIdLst>
  <p:notesMasterIdLst>
    <p:notesMasterId r:id="rId18"/>
  </p:notesMasterIdLst>
  <p:sldIdLst>
    <p:sldId id="272" r:id="rId6"/>
    <p:sldId id="1137" r:id="rId7"/>
    <p:sldId id="339" r:id="rId8"/>
    <p:sldId id="1138" r:id="rId9"/>
    <p:sldId id="1119" r:id="rId10"/>
    <p:sldId id="1092" r:id="rId11"/>
    <p:sldId id="1093" r:id="rId12"/>
    <p:sldId id="1097" r:id="rId13"/>
    <p:sldId id="1126" r:id="rId14"/>
    <p:sldId id="1139" r:id="rId15"/>
    <p:sldId id="1136" r:id="rId16"/>
    <p:sldId id="306" r:id="rId17"/>
  </p:sldIdLst>
  <p:sldSz cx="9144000" cy="5143500" type="screen16x9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28">
          <p15:clr>
            <a:srgbClr val="A4A3A4"/>
          </p15:clr>
        </p15:guide>
        <p15:guide id="2" orient="horz" pos="105">
          <p15:clr>
            <a:srgbClr val="A4A3A4"/>
          </p15:clr>
        </p15:guide>
        <p15:guide id="3" orient="horz" pos="2810">
          <p15:clr>
            <a:srgbClr val="A4A3A4"/>
          </p15:clr>
        </p15:guide>
        <p15:guide id="4" orient="horz" pos="671">
          <p15:clr>
            <a:srgbClr val="A4A3A4"/>
          </p15:clr>
        </p15:guide>
        <p15:guide id="5" pos="388">
          <p15:clr>
            <a:srgbClr val="A4A3A4"/>
          </p15:clr>
        </p15:guide>
        <p15:guide id="6" pos="5601">
          <p15:clr>
            <a:srgbClr val="A4A3A4"/>
          </p15:clr>
        </p15:guide>
        <p15:guide id="7" pos="288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 van Wassenaer" initials="LvW" lastIdx="3" clrIdx="0">
    <p:extLst>
      <p:ext uri="{19B8F6BF-5375-455C-9EA6-DF929625EA0E}">
        <p15:presenceInfo xmlns:p15="http://schemas.microsoft.com/office/powerpoint/2012/main" userId="Lan van Wassena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E6A8"/>
    <a:srgbClr val="3F9C35"/>
    <a:srgbClr val="00C800"/>
    <a:srgbClr val="EA6F00"/>
    <a:srgbClr val="34B233"/>
    <a:srgbClr val="0067C4"/>
    <a:srgbClr val="00549F"/>
    <a:srgbClr val="FFFFFF"/>
    <a:srgbClr val="000000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DFD5EF-4792-4252-B45B-E763AE34C320}" v="40" dt="2021-04-10T19:02:30.295"/>
  </p1510:revLst>
</p1510:revInfo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FD4443E-F989-4FC4-A0C8-D5A2AF1F390B}" styleName="Stijl, donker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ijl, donker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ijl, donker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ijl, donker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Stijl, donker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Stijl, gemiddeld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623" autoAdjust="0"/>
  </p:normalViewPr>
  <p:slideViewPr>
    <p:cSldViewPr snapToGrid="0" showGuides="1">
      <p:cViewPr varScale="1">
        <p:scale>
          <a:sx n="86" d="100"/>
          <a:sy n="86" d="100"/>
        </p:scale>
        <p:origin x="1310" y="58"/>
      </p:cViewPr>
      <p:guideLst>
        <p:guide orient="horz" pos="928"/>
        <p:guide orient="horz" pos="105"/>
        <p:guide orient="horz" pos="2810"/>
        <p:guide orient="horz" pos="671"/>
        <p:guide pos="388"/>
        <p:guide pos="5601"/>
        <p:guide pos="28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93D254-9B21-4D67-A244-6D37DA27F5F0}" type="doc">
      <dgm:prSet loTypeId="urn:microsoft.com/office/officeart/2005/8/layout/cycle1" loCatId="cycl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nl-NL"/>
        </a:p>
      </dgm:t>
    </dgm:pt>
    <dgm:pt modelId="{60DC136E-B05F-451D-AA8A-E43A8949FF50}">
      <dgm:prSet phldrT="[Text]" custT="1"/>
      <dgm:spPr/>
      <dgm:t>
        <a:bodyPr/>
        <a:lstStyle/>
        <a:p>
          <a:r>
            <a:rPr lang="nl-NL" sz="1200" b="1" dirty="0">
              <a:solidFill>
                <a:schemeClr val="accent5"/>
              </a:solidFill>
            </a:rPr>
            <a:t>Efficiënt en veilig</a:t>
          </a:r>
        </a:p>
        <a:p>
          <a:r>
            <a:rPr lang="nl-NL" sz="1200" b="1" dirty="0">
              <a:solidFill>
                <a:srgbClr val="FF0000"/>
              </a:solidFill>
            </a:rPr>
            <a:t>Data delen</a:t>
          </a:r>
        </a:p>
      </dgm:t>
    </dgm:pt>
    <dgm:pt modelId="{81346CBB-E08D-4501-A8DF-9EC82C4E57EB}" type="parTrans" cxnId="{63614E9B-C09D-4284-83CF-4016381F89B2}">
      <dgm:prSet/>
      <dgm:spPr/>
      <dgm:t>
        <a:bodyPr/>
        <a:lstStyle/>
        <a:p>
          <a:endParaRPr lang="nl-NL"/>
        </a:p>
      </dgm:t>
    </dgm:pt>
    <dgm:pt modelId="{12EB2AE4-59F9-4460-A274-9CF51568052C}" type="sibTrans" cxnId="{63614E9B-C09D-4284-83CF-4016381F89B2}">
      <dgm:prSet/>
      <dgm:spPr/>
      <dgm:t>
        <a:bodyPr/>
        <a:lstStyle/>
        <a:p>
          <a:endParaRPr lang="nl-NL"/>
        </a:p>
      </dgm:t>
    </dgm:pt>
    <dgm:pt modelId="{788F33AA-AEC1-423A-AC1D-DE7744CA5B60}">
      <dgm:prSet phldrT="[Text]" custT="1"/>
      <dgm:spPr/>
      <dgm:t>
        <a:bodyPr/>
        <a:lstStyle/>
        <a:p>
          <a:r>
            <a:rPr lang="nl-NL" sz="1200" b="1" dirty="0">
              <a:solidFill>
                <a:schemeClr val="accent5"/>
              </a:solidFill>
            </a:rPr>
            <a:t>Juist en eenvoudig</a:t>
          </a:r>
        </a:p>
        <a:p>
          <a:r>
            <a:rPr lang="nl-NL" sz="1200" b="1" dirty="0">
              <a:solidFill>
                <a:srgbClr val="FF0000"/>
              </a:solidFill>
            </a:rPr>
            <a:t>Registreren</a:t>
          </a:r>
        </a:p>
      </dgm:t>
    </dgm:pt>
    <dgm:pt modelId="{6D1D9D9D-7168-457C-A36C-499F1D8B7DAA}" type="parTrans" cxnId="{BC6FF38D-1EDB-43B5-B1C0-75AA0BCD3F4A}">
      <dgm:prSet/>
      <dgm:spPr/>
      <dgm:t>
        <a:bodyPr/>
        <a:lstStyle/>
        <a:p>
          <a:endParaRPr lang="nl-NL"/>
        </a:p>
      </dgm:t>
    </dgm:pt>
    <dgm:pt modelId="{7D612407-BF6B-4B0C-99E3-D6A331F1ABD7}" type="sibTrans" cxnId="{BC6FF38D-1EDB-43B5-B1C0-75AA0BCD3F4A}">
      <dgm:prSet/>
      <dgm:spPr/>
      <dgm:t>
        <a:bodyPr/>
        <a:lstStyle/>
        <a:p>
          <a:endParaRPr lang="nl-NL"/>
        </a:p>
      </dgm:t>
    </dgm:pt>
    <dgm:pt modelId="{934108F0-650A-4173-8916-761908105312}">
      <dgm:prSet phldrT="[Text]" custT="1"/>
      <dgm:spPr/>
      <dgm:t>
        <a:bodyPr/>
        <a:lstStyle/>
        <a:p>
          <a:r>
            <a:rPr lang="nl-NL" sz="1200" b="1" dirty="0">
              <a:solidFill>
                <a:schemeClr val="accent5"/>
              </a:solidFill>
            </a:rPr>
            <a:t>Betrouwbaar en onafhankelijk </a:t>
          </a:r>
          <a:r>
            <a:rPr lang="nl-NL" sz="1200" b="1" dirty="0">
              <a:solidFill>
                <a:srgbClr val="FF0000"/>
              </a:solidFill>
            </a:rPr>
            <a:t>Valideren</a:t>
          </a:r>
        </a:p>
      </dgm:t>
    </dgm:pt>
    <dgm:pt modelId="{6800CE40-AEF8-43CE-9D8B-81E49B7FBE3D}" type="parTrans" cxnId="{2B080D4A-9E7E-4C3F-AB68-AF6952BC9ADC}">
      <dgm:prSet/>
      <dgm:spPr/>
      <dgm:t>
        <a:bodyPr/>
        <a:lstStyle/>
        <a:p>
          <a:endParaRPr lang="nl-NL"/>
        </a:p>
      </dgm:t>
    </dgm:pt>
    <dgm:pt modelId="{A65DBA4A-3B3C-4C98-A3F0-B78657185AEE}" type="sibTrans" cxnId="{2B080D4A-9E7E-4C3F-AB68-AF6952BC9ADC}">
      <dgm:prSet/>
      <dgm:spPr/>
      <dgm:t>
        <a:bodyPr/>
        <a:lstStyle/>
        <a:p>
          <a:endParaRPr lang="nl-NL"/>
        </a:p>
      </dgm:t>
    </dgm:pt>
    <dgm:pt modelId="{E030F3C7-D2AC-403A-ABD8-C887AEC6376F}" type="pres">
      <dgm:prSet presAssocID="{B093D254-9B21-4D67-A244-6D37DA27F5F0}" presName="cycle" presStyleCnt="0">
        <dgm:presLayoutVars>
          <dgm:dir/>
          <dgm:resizeHandles val="exact"/>
        </dgm:presLayoutVars>
      </dgm:prSet>
      <dgm:spPr/>
    </dgm:pt>
    <dgm:pt modelId="{0313A9F9-C431-45E0-9E05-5BCC229B772C}" type="pres">
      <dgm:prSet presAssocID="{60DC136E-B05F-451D-AA8A-E43A8949FF50}" presName="dummy" presStyleCnt="0"/>
      <dgm:spPr/>
    </dgm:pt>
    <dgm:pt modelId="{E1F5BE36-249E-4B4E-AEAC-F52CEEE6E0E6}" type="pres">
      <dgm:prSet presAssocID="{60DC136E-B05F-451D-AA8A-E43A8949FF50}" presName="node" presStyleLbl="revTx" presStyleIdx="0" presStyleCnt="3">
        <dgm:presLayoutVars>
          <dgm:bulletEnabled val="1"/>
        </dgm:presLayoutVars>
      </dgm:prSet>
      <dgm:spPr/>
    </dgm:pt>
    <dgm:pt modelId="{3E595D43-347F-4E8C-8D22-63204ED37D77}" type="pres">
      <dgm:prSet presAssocID="{12EB2AE4-59F9-4460-A274-9CF51568052C}" presName="sibTrans" presStyleLbl="node1" presStyleIdx="0" presStyleCnt="3" custScaleX="114056" custScaleY="106418" custLinFactNeighborX="1421" custLinFactNeighborY="-474"/>
      <dgm:spPr/>
    </dgm:pt>
    <dgm:pt modelId="{DAE55C02-5A41-4D13-8157-BE85C5C014C8}" type="pres">
      <dgm:prSet presAssocID="{788F33AA-AEC1-423A-AC1D-DE7744CA5B60}" presName="dummy" presStyleCnt="0"/>
      <dgm:spPr/>
    </dgm:pt>
    <dgm:pt modelId="{72118C2A-BF27-4CFB-A02F-C80A07F1FD05}" type="pres">
      <dgm:prSet presAssocID="{788F33AA-AEC1-423A-AC1D-DE7744CA5B60}" presName="node" presStyleLbl="revTx" presStyleIdx="1" presStyleCnt="3">
        <dgm:presLayoutVars>
          <dgm:bulletEnabled val="1"/>
        </dgm:presLayoutVars>
      </dgm:prSet>
      <dgm:spPr/>
    </dgm:pt>
    <dgm:pt modelId="{078B7F83-4D91-4CDE-ADE3-264768CFF11F}" type="pres">
      <dgm:prSet presAssocID="{7D612407-BF6B-4B0C-99E3-D6A331F1ABD7}" presName="sibTrans" presStyleLbl="node1" presStyleIdx="1" presStyleCnt="3"/>
      <dgm:spPr/>
    </dgm:pt>
    <dgm:pt modelId="{3FCB2F88-6AE0-48E1-888F-2051FB7BDB12}" type="pres">
      <dgm:prSet presAssocID="{934108F0-650A-4173-8916-761908105312}" presName="dummy" presStyleCnt="0"/>
      <dgm:spPr/>
    </dgm:pt>
    <dgm:pt modelId="{489BC8C7-7D65-4FFA-83F5-F9211B24062F}" type="pres">
      <dgm:prSet presAssocID="{934108F0-650A-4173-8916-761908105312}" presName="node" presStyleLbl="revTx" presStyleIdx="2" presStyleCnt="3">
        <dgm:presLayoutVars>
          <dgm:bulletEnabled val="1"/>
        </dgm:presLayoutVars>
      </dgm:prSet>
      <dgm:spPr/>
    </dgm:pt>
    <dgm:pt modelId="{37CDA99F-98A1-48D3-BB54-14B6C2876DD9}" type="pres">
      <dgm:prSet presAssocID="{A65DBA4A-3B3C-4C98-A3F0-B78657185AEE}" presName="sibTrans" presStyleLbl="node1" presStyleIdx="2" presStyleCnt="3"/>
      <dgm:spPr/>
    </dgm:pt>
  </dgm:ptLst>
  <dgm:cxnLst>
    <dgm:cxn modelId="{B8B5FA67-E04A-4282-B1CC-C485EA45C919}" type="presOf" srcId="{788F33AA-AEC1-423A-AC1D-DE7744CA5B60}" destId="{72118C2A-BF27-4CFB-A02F-C80A07F1FD05}" srcOrd="0" destOrd="0" presId="urn:microsoft.com/office/officeart/2005/8/layout/cycle1"/>
    <dgm:cxn modelId="{B812C868-5E7F-4EFF-B83F-470A1A40656B}" type="presOf" srcId="{7D612407-BF6B-4B0C-99E3-D6A331F1ABD7}" destId="{078B7F83-4D91-4CDE-ADE3-264768CFF11F}" srcOrd="0" destOrd="0" presId="urn:microsoft.com/office/officeart/2005/8/layout/cycle1"/>
    <dgm:cxn modelId="{2B080D4A-9E7E-4C3F-AB68-AF6952BC9ADC}" srcId="{B093D254-9B21-4D67-A244-6D37DA27F5F0}" destId="{934108F0-650A-4173-8916-761908105312}" srcOrd="2" destOrd="0" parTransId="{6800CE40-AEF8-43CE-9D8B-81E49B7FBE3D}" sibTransId="{A65DBA4A-3B3C-4C98-A3F0-B78657185AEE}"/>
    <dgm:cxn modelId="{E5BC9B7C-FF65-4CA9-AC5A-4C8C30FF870E}" type="presOf" srcId="{A65DBA4A-3B3C-4C98-A3F0-B78657185AEE}" destId="{37CDA99F-98A1-48D3-BB54-14B6C2876DD9}" srcOrd="0" destOrd="0" presId="urn:microsoft.com/office/officeart/2005/8/layout/cycle1"/>
    <dgm:cxn modelId="{BC6FF38D-1EDB-43B5-B1C0-75AA0BCD3F4A}" srcId="{B093D254-9B21-4D67-A244-6D37DA27F5F0}" destId="{788F33AA-AEC1-423A-AC1D-DE7744CA5B60}" srcOrd="1" destOrd="0" parTransId="{6D1D9D9D-7168-457C-A36C-499F1D8B7DAA}" sibTransId="{7D612407-BF6B-4B0C-99E3-D6A331F1ABD7}"/>
    <dgm:cxn modelId="{63614E9B-C09D-4284-83CF-4016381F89B2}" srcId="{B093D254-9B21-4D67-A244-6D37DA27F5F0}" destId="{60DC136E-B05F-451D-AA8A-E43A8949FF50}" srcOrd="0" destOrd="0" parTransId="{81346CBB-E08D-4501-A8DF-9EC82C4E57EB}" sibTransId="{12EB2AE4-59F9-4460-A274-9CF51568052C}"/>
    <dgm:cxn modelId="{C7347A9E-88F3-45C9-BB30-FBE9EBC18845}" type="presOf" srcId="{B093D254-9B21-4D67-A244-6D37DA27F5F0}" destId="{E030F3C7-D2AC-403A-ABD8-C887AEC6376F}" srcOrd="0" destOrd="0" presId="urn:microsoft.com/office/officeart/2005/8/layout/cycle1"/>
    <dgm:cxn modelId="{2ED2B7BB-A424-4E78-8A8B-0B7A0628EC9C}" type="presOf" srcId="{934108F0-650A-4173-8916-761908105312}" destId="{489BC8C7-7D65-4FFA-83F5-F9211B24062F}" srcOrd="0" destOrd="0" presId="urn:microsoft.com/office/officeart/2005/8/layout/cycle1"/>
    <dgm:cxn modelId="{E8C3B7C0-AB4F-436D-9C25-CDED5FB82BAA}" type="presOf" srcId="{60DC136E-B05F-451D-AA8A-E43A8949FF50}" destId="{E1F5BE36-249E-4B4E-AEAC-F52CEEE6E0E6}" srcOrd="0" destOrd="0" presId="urn:microsoft.com/office/officeart/2005/8/layout/cycle1"/>
    <dgm:cxn modelId="{32CAABD0-35B4-4B9C-856D-92704E753AAE}" type="presOf" srcId="{12EB2AE4-59F9-4460-A274-9CF51568052C}" destId="{3E595D43-347F-4E8C-8D22-63204ED37D77}" srcOrd="0" destOrd="0" presId="urn:microsoft.com/office/officeart/2005/8/layout/cycle1"/>
    <dgm:cxn modelId="{B845B562-7924-450D-B798-0EC8BB7D9E16}" type="presParOf" srcId="{E030F3C7-D2AC-403A-ABD8-C887AEC6376F}" destId="{0313A9F9-C431-45E0-9E05-5BCC229B772C}" srcOrd="0" destOrd="0" presId="urn:microsoft.com/office/officeart/2005/8/layout/cycle1"/>
    <dgm:cxn modelId="{33706916-6CD2-4DB3-B865-EA7B869DF7C8}" type="presParOf" srcId="{E030F3C7-D2AC-403A-ABD8-C887AEC6376F}" destId="{E1F5BE36-249E-4B4E-AEAC-F52CEEE6E0E6}" srcOrd="1" destOrd="0" presId="urn:microsoft.com/office/officeart/2005/8/layout/cycle1"/>
    <dgm:cxn modelId="{6D80B8D8-F25C-4AA8-91BD-3728F1C1B6F8}" type="presParOf" srcId="{E030F3C7-D2AC-403A-ABD8-C887AEC6376F}" destId="{3E595D43-347F-4E8C-8D22-63204ED37D77}" srcOrd="2" destOrd="0" presId="urn:microsoft.com/office/officeart/2005/8/layout/cycle1"/>
    <dgm:cxn modelId="{B499562F-0614-4303-88E6-ADF135D80EE3}" type="presParOf" srcId="{E030F3C7-D2AC-403A-ABD8-C887AEC6376F}" destId="{DAE55C02-5A41-4D13-8157-BE85C5C014C8}" srcOrd="3" destOrd="0" presId="urn:microsoft.com/office/officeart/2005/8/layout/cycle1"/>
    <dgm:cxn modelId="{FBE7C159-6F39-400D-9498-73E5B10D32DE}" type="presParOf" srcId="{E030F3C7-D2AC-403A-ABD8-C887AEC6376F}" destId="{72118C2A-BF27-4CFB-A02F-C80A07F1FD05}" srcOrd="4" destOrd="0" presId="urn:microsoft.com/office/officeart/2005/8/layout/cycle1"/>
    <dgm:cxn modelId="{81C25E06-DDA0-49F5-A71C-82447D378A29}" type="presParOf" srcId="{E030F3C7-D2AC-403A-ABD8-C887AEC6376F}" destId="{078B7F83-4D91-4CDE-ADE3-264768CFF11F}" srcOrd="5" destOrd="0" presId="urn:microsoft.com/office/officeart/2005/8/layout/cycle1"/>
    <dgm:cxn modelId="{E77BAB64-9C94-4AF9-B9C6-EA54A6424A52}" type="presParOf" srcId="{E030F3C7-D2AC-403A-ABD8-C887AEC6376F}" destId="{3FCB2F88-6AE0-48E1-888F-2051FB7BDB12}" srcOrd="6" destOrd="0" presId="urn:microsoft.com/office/officeart/2005/8/layout/cycle1"/>
    <dgm:cxn modelId="{F68BA4D6-41E0-496E-999A-CA884CEB6DB8}" type="presParOf" srcId="{E030F3C7-D2AC-403A-ABD8-C887AEC6376F}" destId="{489BC8C7-7D65-4FFA-83F5-F9211B24062F}" srcOrd="7" destOrd="0" presId="urn:microsoft.com/office/officeart/2005/8/layout/cycle1"/>
    <dgm:cxn modelId="{E0C60F57-054D-4502-B1BC-791A54E61C22}" type="presParOf" srcId="{E030F3C7-D2AC-403A-ABD8-C887AEC6376F}" destId="{37CDA99F-98A1-48D3-BB54-14B6C2876DD9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5BE36-249E-4B4E-AEAC-F52CEEE6E0E6}">
      <dsp:nvSpPr>
        <dsp:cNvPr id="0" name=""/>
        <dsp:cNvSpPr/>
      </dsp:nvSpPr>
      <dsp:spPr>
        <a:xfrm>
          <a:off x="4277781" y="341829"/>
          <a:ext cx="1747723" cy="1747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1" kern="1200" dirty="0">
              <a:solidFill>
                <a:schemeClr val="accent5"/>
              </a:solidFill>
            </a:rPr>
            <a:t>Efficiënt en veilig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1" kern="1200" dirty="0">
              <a:solidFill>
                <a:srgbClr val="FF0000"/>
              </a:solidFill>
            </a:rPr>
            <a:t>Data delen</a:t>
          </a:r>
        </a:p>
      </dsp:txBody>
      <dsp:txXfrm>
        <a:off x="4277781" y="341829"/>
        <a:ext cx="1747723" cy="1747723"/>
      </dsp:txXfrm>
    </dsp:sp>
    <dsp:sp modelId="{3E595D43-347F-4E8C-8D22-63204ED37D77}">
      <dsp:nvSpPr>
        <dsp:cNvPr id="0" name=""/>
        <dsp:cNvSpPr/>
      </dsp:nvSpPr>
      <dsp:spPr>
        <a:xfrm>
          <a:off x="1385111" y="-153915"/>
          <a:ext cx="4712083" cy="4396528"/>
        </a:xfrm>
        <a:prstGeom prst="circularArrow">
          <a:avLst>
            <a:gd name="adj1" fmla="val 8249"/>
            <a:gd name="adj2" fmla="val 576181"/>
            <a:gd name="adj3" fmla="val 2963561"/>
            <a:gd name="adj4" fmla="val 51920"/>
            <a:gd name="adj5" fmla="val 9624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2118C2A-BF27-4CFB-A02F-C80A07F1FD05}">
      <dsp:nvSpPr>
        <dsp:cNvPr id="0" name=""/>
        <dsp:cNvSpPr/>
      </dsp:nvSpPr>
      <dsp:spPr>
        <a:xfrm>
          <a:off x="2808584" y="2886552"/>
          <a:ext cx="1747723" cy="1747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1" kern="1200" dirty="0">
              <a:solidFill>
                <a:schemeClr val="accent5"/>
              </a:solidFill>
            </a:rPr>
            <a:t>Juist en eenvoudig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1" kern="1200" dirty="0">
              <a:solidFill>
                <a:srgbClr val="FF0000"/>
              </a:solidFill>
            </a:rPr>
            <a:t>Registreren</a:t>
          </a:r>
        </a:p>
      </dsp:txBody>
      <dsp:txXfrm>
        <a:off x="2808584" y="2886552"/>
        <a:ext cx="1747723" cy="1747723"/>
      </dsp:txXfrm>
    </dsp:sp>
    <dsp:sp modelId="{078B7F83-4D91-4CDE-ADE3-264768CFF11F}">
      <dsp:nvSpPr>
        <dsp:cNvPr id="0" name=""/>
        <dsp:cNvSpPr/>
      </dsp:nvSpPr>
      <dsp:spPr>
        <a:xfrm>
          <a:off x="1616757" y="-1756"/>
          <a:ext cx="4131377" cy="4131377"/>
        </a:xfrm>
        <a:prstGeom prst="circularArrow">
          <a:avLst>
            <a:gd name="adj1" fmla="val 8249"/>
            <a:gd name="adj2" fmla="val 576181"/>
            <a:gd name="adj3" fmla="val 10171899"/>
            <a:gd name="adj4" fmla="val 7260258"/>
            <a:gd name="adj5" fmla="val 9624"/>
          </a:avLst>
        </a:prstGeom>
        <a:gradFill rotWithShape="0">
          <a:gsLst>
            <a:gs pos="0">
              <a:schemeClr val="accent4">
                <a:hueOff val="5394914"/>
                <a:satOff val="0"/>
                <a:lumOff val="-9412"/>
                <a:alphaOff val="0"/>
                <a:shade val="51000"/>
                <a:satMod val="130000"/>
              </a:schemeClr>
            </a:gs>
            <a:gs pos="80000">
              <a:schemeClr val="accent4">
                <a:hueOff val="5394914"/>
                <a:satOff val="0"/>
                <a:lumOff val="-9412"/>
                <a:alphaOff val="0"/>
                <a:shade val="93000"/>
                <a:satMod val="130000"/>
              </a:schemeClr>
            </a:gs>
            <a:gs pos="100000">
              <a:schemeClr val="accent4">
                <a:hueOff val="5394914"/>
                <a:satOff val="0"/>
                <a:lumOff val="-94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9BC8C7-7D65-4FFA-83F5-F9211B24062F}">
      <dsp:nvSpPr>
        <dsp:cNvPr id="0" name=""/>
        <dsp:cNvSpPr/>
      </dsp:nvSpPr>
      <dsp:spPr>
        <a:xfrm>
          <a:off x="1339388" y="341829"/>
          <a:ext cx="1747723" cy="1747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1" kern="1200" dirty="0">
              <a:solidFill>
                <a:schemeClr val="accent5"/>
              </a:solidFill>
            </a:rPr>
            <a:t>Betrouwbaar en onafhankelijk </a:t>
          </a:r>
          <a:r>
            <a:rPr lang="nl-NL" sz="1200" b="1" kern="1200" dirty="0">
              <a:solidFill>
                <a:srgbClr val="FF0000"/>
              </a:solidFill>
            </a:rPr>
            <a:t>Valideren</a:t>
          </a:r>
        </a:p>
      </dsp:txBody>
      <dsp:txXfrm>
        <a:off x="1339388" y="341829"/>
        <a:ext cx="1747723" cy="1747723"/>
      </dsp:txXfrm>
    </dsp:sp>
    <dsp:sp modelId="{37CDA99F-98A1-48D3-BB54-14B6C2876DD9}">
      <dsp:nvSpPr>
        <dsp:cNvPr id="0" name=""/>
        <dsp:cNvSpPr/>
      </dsp:nvSpPr>
      <dsp:spPr>
        <a:xfrm>
          <a:off x="1616757" y="-1756"/>
          <a:ext cx="4131377" cy="4131377"/>
        </a:xfrm>
        <a:prstGeom prst="circularArrow">
          <a:avLst>
            <a:gd name="adj1" fmla="val 8249"/>
            <a:gd name="adj2" fmla="val 576181"/>
            <a:gd name="adj3" fmla="val 16856446"/>
            <a:gd name="adj4" fmla="val 14967373"/>
            <a:gd name="adj5" fmla="val 9624"/>
          </a:avLst>
        </a:prstGeom>
        <a:gradFill rotWithShape="0">
          <a:gsLst>
            <a:gs pos="0">
              <a:schemeClr val="accent4">
                <a:hueOff val="10789828"/>
                <a:satOff val="0"/>
                <a:lumOff val="-18824"/>
                <a:alphaOff val="0"/>
                <a:shade val="51000"/>
                <a:satMod val="130000"/>
              </a:schemeClr>
            </a:gs>
            <a:gs pos="80000">
              <a:schemeClr val="accent4">
                <a:hueOff val="10789828"/>
                <a:satOff val="0"/>
                <a:lumOff val="-18824"/>
                <a:alphaOff val="0"/>
                <a:shade val="93000"/>
                <a:satMod val="130000"/>
              </a:schemeClr>
            </a:gs>
            <a:gs pos="100000">
              <a:schemeClr val="accent4">
                <a:hueOff val="10789828"/>
                <a:satOff val="0"/>
                <a:lumOff val="-18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77C93-F9CF-4927-9F50-055434CC2C4C}" type="datetimeFigureOut">
              <a:rPr lang="nl-NL" smtClean="0"/>
              <a:t>11-4-2021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4D53B-2A5F-46DB-9092-7AB52C1222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86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249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76435" indent="-298629" defTabSz="962249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94517" indent="-238904" defTabSz="962249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72324" indent="-238904" defTabSz="962249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150130" indent="-238904" defTabSz="962249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627937" indent="-238904" defTabSz="962249" eaLnBrk="0" fontAlgn="base" hangingPunct="0">
              <a:spcBef>
                <a:spcPct val="5000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3105743" indent="-238904" defTabSz="962249" eaLnBrk="0" fontAlgn="base" hangingPunct="0">
              <a:spcBef>
                <a:spcPct val="5000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583550" indent="-238904" defTabSz="962249" eaLnBrk="0" fontAlgn="base" hangingPunct="0">
              <a:spcBef>
                <a:spcPct val="5000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4061356" indent="-238904" defTabSz="962249" eaLnBrk="0" fontAlgn="base" hangingPunct="0">
              <a:spcBef>
                <a:spcPct val="5000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0D65A5-4AD2-4FCB-B0E7-96EA7DDAA431}" type="datetime1">
              <a:rPr lang="en-GB" sz="1100" i="0"/>
              <a:pPr/>
              <a:t>11/04/2021</a:t>
            </a:fld>
            <a:endParaRPr lang="nl-NL" sz="1100" i="0"/>
          </a:p>
        </p:txBody>
      </p:sp>
      <p:sp>
        <p:nvSpPr>
          <p:cNvPr id="522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249">
              <a:defRPr sz="2500" i="1">
                <a:solidFill>
                  <a:schemeClr val="tx1"/>
                </a:solidFill>
                <a:latin typeface="Arial" charset="0"/>
              </a:defRPr>
            </a:lvl1pPr>
            <a:lvl2pPr marL="776435" indent="-298629" defTabSz="962249">
              <a:defRPr sz="2500" i="1">
                <a:solidFill>
                  <a:schemeClr val="tx1"/>
                </a:solidFill>
                <a:latin typeface="Arial" charset="0"/>
              </a:defRPr>
            </a:lvl2pPr>
            <a:lvl3pPr marL="1194517" indent="-238904" defTabSz="962249">
              <a:defRPr sz="2500" i="1">
                <a:solidFill>
                  <a:schemeClr val="tx1"/>
                </a:solidFill>
                <a:latin typeface="Arial" charset="0"/>
              </a:defRPr>
            </a:lvl3pPr>
            <a:lvl4pPr marL="1672324" indent="-238904" defTabSz="962249">
              <a:defRPr sz="2500" i="1">
                <a:solidFill>
                  <a:schemeClr val="tx1"/>
                </a:solidFill>
                <a:latin typeface="Arial" charset="0"/>
              </a:defRPr>
            </a:lvl4pPr>
            <a:lvl5pPr marL="2150130" indent="-238904" defTabSz="962249">
              <a:defRPr sz="2500" i="1">
                <a:solidFill>
                  <a:schemeClr val="tx1"/>
                </a:solidFill>
                <a:latin typeface="Arial" charset="0"/>
              </a:defRPr>
            </a:lvl5pPr>
            <a:lvl6pPr marL="2627937" indent="-238904" defTabSz="962249" eaLnBrk="0" fontAlgn="base" hangingPunct="0">
              <a:spcBef>
                <a:spcPct val="5000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6pPr>
            <a:lvl7pPr marL="3105743" indent="-238904" defTabSz="962249" eaLnBrk="0" fontAlgn="base" hangingPunct="0">
              <a:spcBef>
                <a:spcPct val="5000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7pPr>
            <a:lvl8pPr marL="3583550" indent="-238904" defTabSz="962249" eaLnBrk="0" fontAlgn="base" hangingPunct="0">
              <a:spcBef>
                <a:spcPct val="5000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8pPr>
            <a:lvl9pPr marL="4061356" indent="-238904" defTabSz="962249" eaLnBrk="0" fontAlgn="base" hangingPunct="0">
              <a:spcBef>
                <a:spcPct val="50000"/>
              </a:spcBef>
              <a:spcAft>
                <a:spcPct val="0"/>
              </a:spcAft>
              <a:defRPr sz="2500" i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FA9B625-DFDD-4BA4-A07A-986CF5414134}" type="slidenum">
              <a:rPr lang="en-GB" sz="1100" i="0"/>
              <a:pPr/>
              <a:t>1</a:t>
            </a:fld>
            <a:endParaRPr lang="nl-NL" sz="1100" i="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7513" y="714375"/>
            <a:ext cx="6078537" cy="3419475"/>
          </a:xfrm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337" y="4348996"/>
            <a:ext cx="5030588" cy="413403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4D53B-2A5F-46DB-9092-7AB52C1222F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6569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714375"/>
            <a:ext cx="6076950" cy="3419475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Achtergrond en doel van het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4D53B-2A5F-46DB-9092-7AB52C1222F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62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4D53B-2A5F-46DB-9092-7AB52C1222F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315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4D53B-2A5F-46DB-9092-7AB52C1222F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24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4D53B-2A5F-46DB-9092-7AB52C1222F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9060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4D53B-2A5F-46DB-9092-7AB52C1222F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97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4D53B-2A5F-46DB-9092-7AB52C1222F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63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4D53B-2A5F-46DB-9092-7AB52C1222F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6264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4D53B-2A5F-46DB-9092-7AB52C1222F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314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2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91504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add picture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553175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add picture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ijdelijke aanduiding voor afbeelding 24"/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4959012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add picture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364849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add picture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1234871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505856" y="1648186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6497BF-1AD5-4CB3-91C9-4730512C3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7078" y="4602944"/>
            <a:ext cx="900687" cy="3612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869FF4-9A27-4E71-A8D2-EB90376A32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5856" y="4690581"/>
            <a:ext cx="1032046" cy="262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8F813F-908D-4817-89DA-7980767652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7" r="61723" b="14663"/>
          <a:stretch/>
        </p:blipFill>
        <p:spPr>
          <a:xfrm>
            <a:off x="5062541" y="4616981"/>
            <a:ext cx="719252" cy="40512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4FF1E75-1397-4A51-940C-79FCE9359E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12030" y="4584813"/>
            <a:ext cx="643094" cy="364634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61C97D3-8878-499A-9219-35002C1B35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19530" y="4565805"/>
            <a:ext cx="507474" cy="507474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00B08E-93B1-4D9E-A3E9-2C0E9F601AD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17247" y="4685122"/>
            <a:ext cx="806113" cy="27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vierkan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61600" y="168288"/>
            <a:ext cx="3816000" cy="10206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607588" y="170100"/>
            <a:ext cx="4284000" cy="4284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9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's met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5925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76550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337175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7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3507017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6"/>
          </p:nvPr>
        </p:nvSpPr>
        <p:spPr>
          <a:xfrm>
            <a:off x="6215589" y="3507854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jdelijke aanduiding voor tekst 21"/>
          <p:cNvSpPr>
            <a:spLocks noGrp="1"/>
          </p:cNvSpPr>
          <p:nvPr>
            <p:ph type="body" sz="quarter" idx="27"/>
          </p:nvPr>
        </p:nvSpPr>
        <p:spPr>
          <a:xfrm>
            <a:off x="3364454" y="3507854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2 vierkant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20713" y="1473201"/>
            <a:ext cx="4059604" cy="2987862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474463"/>
            <a:ext cx="4060800" cy="298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8745" y="1107712"/>
            <a:ext cx="8274430" cy="334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ande foto's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5950" y="166688"/>
            <a:ext cx="4032000" cy="42903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59588" y="166688"/>
            <a:ext cx="4032000" cy="428966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1" y="0"/>
            <a:ext cx="9143999" cy="51435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561600" y="172641"/>
            <a:ext cx="8330400" cy="612000"/>
          </a:xfrm>
          <a:noFill/>
          <a:ln w="0"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93200" y="1368000"/>
            <a:ext cx="8398800" cy="3092400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615951" y="1473199"/>
            <a:ext cx="8275638" cy="298767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/tussenslide met ro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8288"/>
            <a:ext cx="3816000" cy="10206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598375" y="168357"/>
            <a:ext cx="4294800" cy="4294105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9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85336"/>
            <a:ext cx="8398800" cy="3075539"/>
          </a:xfrm>
        </p:spPr>
        <p:txBody>
          <a:bodyPr/>
          <a:lstStyle>
            <a:lvl1pPr>
              <a:lnSpc>
                <a:spcPts val="2000"/>
              </a:lnSpc>
              <a:spcBef>
                <a:spcPts val="1000"/>
              </a:spcBef>
              <a:defRPr sz="1600"/>
            </a:lvl1pPr>
            <a:lvl2pPr>
              <a:lnSpc>
                <a:spcPts val="2000"/>
              </a:lnSpc>
              <a:spcBef>
                <a:spcPts val="600"/>
              </a:spcBef>
              <a:buClr>
                <a:schemeClr val="bg2"/>
              </a:buClr>
              <a:defRPr sz="1600"/>
            </a:lvl2pPr>
            <a:lvl3pPr>
              <a:lnSpc>
                <a:spcPts val="2000"/>
              </a:lnSpc>
              <a:spcBef>
                <a:spcPts val="600"/>
              </a:spcBef>
              <a:defRPr sz="1600"/>
            </a:lvl3pPr>
            <a:lvl4pPr>
              <a:lnSpc>
                <a:spcPts val="2000"/>
              </a:lnSpc>
              <a:spcBef>
                <a:spcPts val="600"/>
              </a:spcBef>
              <a:defRPr sz="1600"/>
            </a:lvl4pPr>
            <a:lvl5pPr>
              <a:lnSpc>
                <a:spcPts val="2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met meerder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61600" y="168288"/>
            <a:ext cx="3816000" cy="10206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598375" y="168357"/>
            <a:ext cx="4294800" cy="4294105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11" name="Tijdelijke aanduiding voor afbeelding 24"/>
          <p:cNvSpPr>
            <a:spLocks noGrp="1"/>
          </p:cNvSpPr>
          <p:nvPr>
            <p:ph type="pic" sz="quarter" idx="28" hasCustomPrompt="1"/>
          </p:nvPr>
        </p:nvSpPr>
        <p:spPr>
          <a:xfrm>
            <a:off x="2293449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6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3643126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8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4992803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9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6342480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20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900"/>
              </a:lnSpc>
            </a:pPr>
            <a:fld id="{F25965E0-7062-474C-8671-DB3A3CE669B0}" type="slidenum">
              <a:rPr lang="en-GB" smtClean="0"/>
              <a:pPr algn="r">
                <a:lnSpc>
                  <a:spcPts val="900"/>
                </a:lnSpc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940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</a:t>
            </a:r>
            <a:r>
              <a:rPr lang="nl-NL"/>
              <a:t>te bewerken</a:t>
            </a:r>
            <a:endParaRPr lang="nl-NL" dirty="0"/>
          </a:p>
        </p:txBody>
      </p:sp>
      <p:sp>
        <p:nvSpPr>
          <p:cNvPr id="22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91504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23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553175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24" name="Tijdelijke aanduiding voor afbeelding 24"/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4959012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25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364849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26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1234871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27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505856" y="1648186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891939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83988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</a:t>
            </a:r>
            <a:r>
              <a:rPr lang="nl-NL"/>
              <a:t>te bewerken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1582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tekst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86175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6405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8401" y="1474788"/>
            <a:ext cx="4051491" cy="298608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5655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359936"/>
            <a:ext cx="4100513" cy="3100939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141221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471727"/>
            <a:ext cx="4100513" cy="2989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916306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5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493200" y="1368000"/>
            <a:ext cx="8398800" cy="309240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4148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304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tekst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86175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meerder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</a:t>
            </a:r>
            <a:r>
              <a:rPr lang="nl-NL"/>
              <a:t>te bewerken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31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91504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32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553175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33" name="Tijdelijke aanduiding voor afbeelding 24"/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4959012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34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364849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</a:p>
        </p:txBody>
      </p:sp>
      <p:sp>
        <p:nvSpPr>
          <p:cNvPr id="35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1234871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36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505856" y="1648186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37" name="Tijdelijke aanduiding voor afbeelding 24"/>
          <p:cNvSpPr>
            <a:spLocks noGrp="1"/>
          </p:cNvSpPr>
          <p:nvPr>
            <p:ph type="pic" sz="quarter" idx="16" hasCustomPrompt="1"/>
          </p:nvPr>
        </p:nvSpPr>
        <p:spPr>
          <a:xfrm>
            <a:off x="2293449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38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3643126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39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4992803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40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6342480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658418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vierkan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561600" y="168288"/>
            <a:ext cx="3816000" cy="987200"/>
          </a:xfrm>
        </p:spPr>
        <p:txBody>
          <a:bodyPr/>
          <a:lstStyle/>
          <a:p>
            <a:r>
              <a:rPr lang="nl-NL" dirty="0"/>
              <a:t>Klik om de stijl </a:t>
            </a:r>
            <a:r>
              <a:rPr lang="nl-NL"/>
              <a:t>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607588" y="170100"/>
            <a:ext cx="4284000" cy="4284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9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2914669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's met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14" name="Titel 1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</a:t>
            </a:r>
            <a:r>
              <a:rPr lang="nl-NL"/>
              <a:t>te bewerken</a:t>
            </a:r>
            <a:endParaRPr lang="nl-NL" dirty="0"/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5925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76550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337175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17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3507017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6"/>
          </p:nvPr>
        </p:nvSpPr>
        <p:spPr>
          <a:xfrm>
            <a:off x="6215589" y="3507854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9" name="Tijdelijke aanduiding voor tekst 21"/>
          <p:cNvSpPr>
            <a:spLocks noGrp="1"/>
          </p:cNvSpPr>
          <p:nvPr>
            <p:ph type="body" sz="quarter" idx="27"/>
          </p:nvPr>
        </p:nvSpPr>
        <p:spPr>
          <a:xfrm>
            <a:off x="3364454" y="3507854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23639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2 vierkant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</a:t>
            </a:r>
            <a:r>
              <a:rPr lang="nl-NL"/>
              <a:t>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20713" y="1473201"/>
            <a:ext cx="4059604" cy="2987862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474463"/>
            <a:ext cx="4060800" cy="298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218551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</a:t>
            </a:r>
            <a:r>
              <a:rPr lang="nl-NL"/>
              <a:t>te bewerken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8745" y="1107712"/>
            <a:ext cx="8274430" cy="334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429565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aande foto's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5950" y="166688"/>
            <a:ext cx="4032000" cy="42903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59588" y="166688"/>
            <a:ext cx="4032000" cy="428966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1455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1" y="0"/>
            <a:ext cx="9143999" cy="51435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white">
          <a:xfrm>
            <a:off x="561600" y="172641"/>
            <a:ext cx="8330400" cy="576832"/>
          </a:xfrm>
          <a:noFill/>
          <a:ln w="0"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8396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4436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93200" y="1368000"/>
            <a:ext cx="8398800" cy="3092400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</a:t>
            </a:r>
            <a:r>
              <a:rPr lang="nl-NL"/>
              <a:t>te bewerken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2512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615951" y="1473199"/>
            <a:ext cx="8275638" cy="298767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</a:t>
            </a:r>
            <a:r>
              <a:rPr lang="nl-NL"/>
              <a:t>te bewerken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086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85336"/>
            <a:ext cx="4104000" cy="3075539"/>
          </a:xfrm>
        </p:spPr>
        <p:txBody>
          <a:bodyPr/>
          <a:lstStyle>
            <a:lvl1pPr>
              <a:lnSpc>
                <a:spcPts val="2000"/>
              </a:lnSpc>
              <a:spcBef>
                <a:spcPts val="1000"/>
              </a:spcBef>
              <a:defRPr sz="1600"/>
            </a:lvl1pPr>
            <a:lvl2pPr>
              <a:lnSpc>
                <a:spcPts val="2000"/>
              </a:lnSpc>
              <a:spcBef>
                <a:spcPts val="600"/>
              </a:spcBef>
              <a:buClr>
                <a:schemeClr val="bg2"/>
              </a:buClr>
              <a:defRPr sz="1600"/>
            </a:lvl2pPr>
            <a:lvl3pPr>
              <a:lnSpc>
                <a:spcPts val="2000"/>
              </a:lnSpc>
              <a:spcBef>
                <a:spcPts val="600"/>
              </a:spcBef>
              <a:defRPr sz="16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8401" y="1474788"/>
            <a:ext cx="4051491" cy="298608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/tussenslide met ro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561600" y="168288"/>
            <a:ext cx="3816000" cy="987200"/>
          </a:xfrm>
        </p:spPr>
        <p:txBody>
          <a:bodyPr/>
          <a:lstStyle/>
          <a:p>
            <a:r>
              <a:rPr lang="nl-NL" dirty="0"/>
              <a:t>Klik om de stijl </a:t>
            </a:r>
            <a:r>
              <a:rPr lang="nl-NL"/>
              <a:t>te bewerken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598375" y="168357"/>
            <a:ext cx="4294800" cy="4294105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9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72172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met meerder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61600" y="168288"/>
            <a:ext cx="3816000" cy="987200"/>
          </a:xfrm>
        </p:spPr>
        <p:txBody>
          <a:bodyPr/>
          <a:lstStyle/>
          <a:p>
            <a:r>
              <a:rPr lang="nl-NL" dirty="0"/>
              <a:t>Klik om de stijl </a:t>
            </a:r>
            <a:r>
              <a:rPr lang="nl-NL"/>
              <a:t>te bewerken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598375" y="168357"/>
            <a:ext cx="4294800" cy="4294105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11" name="Tijdelijke aanduiding voor afbeelding 24"/>
          <p:cNvSpPr>
            <a:spLocks noGrp="1"/>
          </p:cNvSpPr>
          <p:nvPr>
            <p:ph type="pic" sz="quarter" idx="28" hasCustomPrompt="1"/>
          </p:nvPr>
        </p:nvSpPr>
        <p:spPr>
          <a:xfrm>
            <a:off x="2293449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6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3643126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8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4992803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9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6342480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20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32108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359936"/>
            <a:ext cx="4100513" cy="3100939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Afbeelding 5">
            <a:extLst>
              <a:ext uri="{FF2B5EF4-FFF2-40B4-BE49-F238E27FC236}">
                <a16:creationId xmlns:a16="http://schemas.microsoft.com/office/drawing/2014/main" id="{FD3F6C8F-DD7C-42A4-B38A-2897F3112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15935" r="6181" b="9736"/>
          <a:stretch/>
        </p:blipFill>
        <p:spPr>
          <a:xfrm>
            <a:off x="7723175" y="4665658"/>
            <a:ext cx="1077085" cy="3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 met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471727"/>
            <a:ext cx="4100513" cy="2989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5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493200" y="1368000"/>
            <a:ext cx="8398800" cy="3092400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meerder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31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91504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add picture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553175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add picture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Tijdelijke aanduiding voor afbeelding 24"/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4959012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add picture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364849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add picture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1234871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505856" y="1648186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ijdelijke aanduiding voor afbeelding 24"/>
          <p:cNvSpPr>
            <a:spLocks noGrp="1"/>
          </p:cNvSpPr>
          <p:nvPr>
            <p:ph type="pic" sz="quarter" idx="16" hasCustomPrompt="1"/>
          </p:nvPr>
        </p:nvSpPr>
        <p:spPr>
          <a:xfrm>
            <a:off x="2293449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38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3643126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39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4992803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40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6342480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61600" y="168288"/>
            <a:ext cx="8330400" cy="610302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18000" rIns="9144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dirty="0"/>
              <a:t>Klik om de stijl te bewerken</a:t>
            </a:r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96966" y="1368000"/>
            <a:ext cx="8394622" cy="30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4"/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463600" y="4773600"/>
            <a:ext cx="468000" cy="123188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lnSpc>
                <a:spcPts val="900"/>
              </a:lnSpc>
              <a:defRPr lang="nl-NL" sz="800" smtClean="0">
                <a:latin typeface="Verdana" pitchFamily="34" charset="0"/>
              </a:defRPr>
            </a:lvl1pPr>
          </a:lstStyle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pic>
        <p:nvPicPr>
          <p:cNvPr id="3" name="Afbeelding 2"/>
          <p:cNvPicPr>
            <a:picLocks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1714" cy="514349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410BE22-52A6-4F7B-851F-194E85198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15935" r="6181" b="9736"/>
          <a:stretch/>
        </p:blipFill>
        <p:spPr>
          <a:xfrm>
            <a:off x="7723175" y="4665658"/>
            <a:ext cx="1077085" cy="3564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  <p:sldLayoutId id="2147483678" r:id="rId21"/>
  </p:sldLayoutIdLst>
  <p:hf hdr="0" ftr="0" dt="0"/>
  <p:txStyles>
    <p:titleStyle>
      <a:lvl1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6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eaLnBrk="1" fontAlgn="base" hangingPunct="1">
        <a:lnSpc>
          <a:spcPts val="2400"/>
        </a:lnSpc>
        <a:spcBef>
          <a:spcPts val="11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eaLnBrk="1" fontAlgn="base" hangingPunct="1">
        <a:lnSpc>
          <a:spcPts val="2400"/>
        </a:lnSpc>
        <a:spcBef>
          <a:spcPts val="9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eaLnBrk="1" fontAlgn="base" hangingPunct="1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eaLnBrk="1" fontAlgn="base" hangingPunct="1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eaLnBrk="1" fontAlgn="base" hangingPunct="1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61600" y="168288"/>
            <a:ext cx="8330400" cy="576832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18000" rIns="9144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dirty="0"/>
              <a:t>Klik om de stijl te bewerken</a:t>
            </a:r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96966" y="1368000"/>
            <a:ext cx="8394622" cy="30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4"/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463600" y="4773600"/>
            <a:ext cx="468000" cy="123188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lnSpc>
                <a:spcPts val="900"/>
              </a:lnSpc>
              <a:defRPr lang="nl-NL" sz="800" smtClean="0">
                <a:latin typeface="Verdana" pitchFamily="34" charset="0"/>
              </a:defRPr>
            </a:lvl1pPr>
          </a:lstStyle>
          <a:p>
            <a:pPr algn="r"/>
            <a:fld id="{F25965E0-7062-474C-8671-DB3A3CE669B0}" type="slidenum">
              <a:rPr lang="nl-NL" smtClean="0"/>
              <a:pPr algn="r"/>
              <a:t>‹nr.›</a:t>
            </a:fld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51AFDC-9929-4743-B643-73B16199C733}"/>
              </a:ext>
            </a:extLst>
          </p:cNvPr>
          <p:cNvPicPr>
            <a:picLocks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0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</p:sldLayoutIdLst>
  <p:hf hdr="0" ftr="0" dt="0"/>
  <p:txStyles>
    <p:titleStyle>
      <a:lvl1pPr algn="l" rtl="0" fontAlgn="base">
        <a:lnSpc>
          <a:spcPts val="3200"/>
        </a:lnSpc>
        <a:spcBef>
          <a:spcPct val="0"/>
        </a:spcBef>
        <a:spcAft>
          <a:spcPct val="0"/>
        </a:spcAft>
        <a:defRPr sz="26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400"/>
        </a:lnSpc>
        <a:spcBef>
          <a:spcPts val="11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400"/>
        </a:lnSpc>
        <a:spcBef>
          <a:spcPts val="9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9.png"/><Relationship Id="rId4" Type="http://schemas.openxmlformats.org/officeDocument/2006/relationships/diagramData" Target="../diagrams/data1.xml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wur.eu/blockchai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61600" y="168288"/>
            <a:ext cx="8330400" cy="914400"/>
          </a:xfrm>
        </p:spPr>
        <p:txBody>
          <a:bodyPr/>
          <a:lstStyle/>
          <a:p>
            <a:r>
              <a:rPr lang="nl-NL" sz="2000" dirty="0"/>
              <a:t>Flori-Chain en AGF-Chain: De toegevoegde waarde van blockchain technologie voor transparantie door de keten heen</a:t>
            </a:r>
          </a:p>
        </p:txBody>
      </p:sp>
      <p:pic>
        <p:nvPicPr>
          <p:cNvPr id="4" name="Tijdelijke aanduiding voor afbeelding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504" y="2183942"/>
            <a:ext cx="2340000" cy="2213866"/>
          </a:xfrm>
          <a:solidFill>
            <a:srgbClr val="34B233"/>
          </a:solidFill>
          <a:ln>
            <a:solidFill>
              <a:srgbClr val="00C800"/>
            </a:solidFill>
          </a:ln>
        </p:spPr>
      </p:pic>
      <p:pic>
        <p:nvPicPr>
          <p:cNvPr id="28" name="Tijdelijke aanduiding voor afbeelding 27"/>
          <p:cNvPicPr>
            <a:picLocks noGrp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12517"/>
          <a:stretch/>
        </p:blipFill>
        <p:spPr/>
      </p:pic>
      <p:pic>
        <p:nvPicPr>
          <p:cNvPr id="10" name="Tijdelijke aanduiding voor afbeelding 9"/>
          <p:cNvPicPr>
            <a:picLocks noGrp="1"/>
          </p:cNvPicPr>
          <p:nvPr>
            <p:ph type="pic" sz="quarter" idx="2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/>
      </p:pic>
      <p:pic>
        <p:nvPicPr>
          <p:cNvPr id="11" name="Tijdelijke aanduiding voor afbeelding 10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r="19250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22A18-A2B8-45CF-AAC9-FCA2B0BB44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l-NL" dirty="0"/>
              <a:t>Lan van Wassenaer, </a:t>
            </a:r>
            <a:r>
              <a:rPr lang="en-GB" dirty="0"/>
              <a:t>Wageningen Economic Research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C62EF-1BAB-4BCF-8198-2508FD5A3D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13-4-2021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0D5E7C-7C20-45C1-8B8D-3D7CDB9F3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4015" y="2166331"/>
            <a:ext cx="755970" cy="810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9CF6FD-8844-405C-A94C-86C7FC5619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26" y="1277666"/>
            <a:ext cx="876801" cy="67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1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643BA-2845-4504-AB07-C04985D0A8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600" y="959208"/>
            <a:ext cx="8330400" cy="3075539"/>
          </a:xfrm>
        </p:spPr>
        <p:txBody>
          <a:bodyPr/>
          <a:lstStyle/>
          <a:p>
            <a:r>
              <a:rPr lang="nl-NL" dirty="0"/>
              <a:t>Identieke kopie van informatie op partijniveau onder verschillende deelnemers </a:t>
            </a:r>
            <a:r>
              <a:rPr lang="nl-NL" i="1" dirty="0">
                <a:solidFill>
                  <a:srgbClr val="FF0000"/>
                </a:solidFill>
              </a:rPr>
              <a:t>(‘gedistribueerd netwerk’)</a:t>
            </a:r>
          </a:p>
          <a:p>
            <a:r>
              <a:rPr lang="nl-NL" dirty="0"/>
              <a:t>Betrouwbaar inzicht door data-integriteit </a:t>
            </a:r>
            <a:r>
              <a:rPr lang="nl-NL" i="1" dirty="0">
                <a:solidFill>
                  <a:srgbClr val="FF0000"/>
                </a:solidFill>
              </a:rPr>
              <a:t>( ‘gedeeld en cryptografisch beveiligd grootboek’)</a:t>
            </a:r>
          </a:p>
          <a:p>
            <a:r>
              <a:rPr lang="nl-NL" dirty="0"/>
              <a:t>Makkelijk delen voor diegene met de juiste autorisatie </a:t>
            </a:r>
            <a:r>
              <a:rPr lang="nl-NL" i="1" dirty="0">
                <a:solidFill>
                  <a:srgbClr val="FF0000"/>
                </a:solidFill>
              </a:rPr>
              <a:t>(‘vooraf afgesproken toegang en rechten’)</a:t>
            </a:r>
          </a:p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56EE9-2ED9-4505-835C-1897EEA8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8288"/>
            <a:ext cx="8330400" cy="576832"/>
          </a:xfrm>
        </p:spPr>
        <p:txBody>
          <a:bodyPr/>
          <a:lstStyle/>
          <a:p>
            <a:r>
              <a:rPr lang="nl-NL" dirty="0"/>
              <a:t>Reflectie: meerwaarde blockchain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75F5A9-B3E6-4E96-AC17-D1E2C11D9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900"/>
              </a:lnSpc>
            </a:pPr>
            <a:fld id="{F25965E0-7062-474C-8671-DB3A3CE669B0}" type="slidenum">
              <a:rPr lang="nl-NL" smtClean="0"/>
              <a:pPr algn="r">
                <a:lnSpc>
                  <a:spcPts val="900"/>
                </a:lnSpc>
              </a:pPr>
              <a:t>10</a:t>
            </a:fld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958393-9BB0-4FCD-81F1-69EEEBC9D14E}"/>
              </a:ext>
            </a:extLst>
          </p:cNvPr>
          <p:cNvSpPr txBox="1"/>
          <p:nvPr/>
        </p:nvSpPr>
        <p:spPr>
          <a:xfrm>
            <a:off x="561600" y="3058663"/>
            <a:ext cx="7720255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400" b="1" i="1" dirty="0">
                <a:latin typeface="+mj-lt"/>
                <a:cs typeface="Vijaya" panose="020B0502040204020203" pitchFamily="18" charset="0"/>
              </a:rPr>
              <a:t>“Een goede motor </a:t>
            </a:r>
          </a:p>
          <a:p>
            <a:pPr algn="ctr">
              <a:lnSpc>
                <a:spcPct val="150000"/>
              </a:lnSpc>
            </a:pPr>
            <a:r>
              <a:rPr lang="nl-NL" sz="2400" b="1" i="1" dirty="0">
                <a:latin typeface="+mj-lt"/>
                <a:cs typeface="Vijaya" panose="020B0502040204020203" pitchFamily="18" charset="0"/>
              </a:rPr>
              <a:t>die je niet ziet, maar gewoon werkt!” </a:t>
            </a:r>
          </a:p>
        </p:txBody>
      </p:sp>
    </p:spTree>
    <p:extLst>
      <p:ext uri="{BB962C8B-B14F-4D97-AF65-F5344CB8AC3E}">
        <p14:creationId xmlns:p14="http://schemas.microsoft.com/office/powerpoint/2010/main" val="53051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3">
            <a:extLst>
              <a:ext uri="{FF2B5EF4-FFF2-40B4-BE49-F238E27FC236}">
                <a16:creationId xmlns:a16="http://schemas.microsoft.com/office/drawing/2014/main" id="{13910400-C26D-48EA-8A74-639C61DE9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367" y="1966662"/>
            <a:ext cx="1533590" cy="1533590"/>
          </a:xfrm>
          <a:prstGeom prst="ellipse">
            <a:avLst/>
          </a:prstGeom>
          <a:solidFill>
            <a:srgbClr val="34B233"/>
          </a:solidFill>
          <a:ln>
            <a:noFill/>
          </a:ln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C5D5094-FDC1-4766-8641-901268CA2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919820"/>
              </p:ext>
            </p:extLst>
          </p:nvPr>
        </p:nvGraphicFramePr>
        <p:xfrm>
          <a:off x="927454" y="844957"/>
          <a:ext cx="7364893" cy="463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62539D9-AF72-474C-92C1-BA1A4E078BA2}"/>
              </a:ext>
            </a:extLst>
          </p:cNvPr>
          <p:cNvGrpSpPr/>
          <p:nvPr/>
        </p:nvGrpSpPr>
        <p:grpSpPr>
          <a:xfrm>
            <a:off x="561600" y="2442362"/>
            <a:ext cx="8412480" cy="548640"/>
            <a:chOff x="1245707" y="1836860"/>
            <a:chExt cx="6543675" cy="548640"/>
          </a:xfrm>
          <a:solidFill>
            <a:srgbClr val="A8E6A8">
              <a:alpha val="50980"/>
            </a:srgb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846274-BF6A-47B0-B786-93A76C434E77}"/>
                </a:ext>
              </a:extLst>
            </p:cNvPr>
            <p:cNvSpPr/>
            <p:nvPr/>
          </p:nvSpPr>
          <p:spPr>
            <a:xfrm>
              <a:off x="1245707" y="1836860"/>
              <a:ext cx="6543675" cy="548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EAC55D-50FD-41BE-A5D6-9BB781821535}"/>
                </a:ext>
              </a:extLst>
            </p:cNvPr>
            <p:cNvSpPr txBox="1"/>
            <p:nvPr/>
          </p:nvSpPr>
          <p:spPr>
            <a:xfrm>
              <a:off x="3193065" y="1949597"/>
              <a:ext cx="2600792" cy="3231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000" dirty="0">
                  <a:latin typeface="Verdana" pitchFamily="34" charset="0"/>
                </a:rPr>
                <a:t>Chain Transparency 4.0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1F506BA-B397-40BC-B8C3-220F7BFA69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5793" y="3658287"/>
            <a:ext cx="654938" cy="317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889BF4-26CF-4B8D-9C67-DEEEA19724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36" y="972434"/>
            <a:ext cx="779918" cy="4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8AD54F-4C74-4B17-B04C-1D5CE1A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Onderweg naar de toekomst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EEA872-68B5-4E75-9D65-9A0E6E7E6A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78" y="3589490"/>
            <a:ext cx="654938" cy="358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833477-D80C-4BB4-B134-1D11C50A4C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83" y="1508428"/>
            <a:ext cx="866685" cy="491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3E561-1DD9-49F7-9A76-468DF9F49828}"/>
              </a:ext>
            </a:extLst>
          </p:cNvPr>
          <p:cNvSpPr txBox="1"/>
          <p:nvPr/>
        </p:nvSpPr>
        <p:spPr>
          <a:xfrm rot="20864890">
            <a:off x="6767487" y="2504073"/>
            <a:ext cx="1450992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800" dirty="0">
                <a:latin typeface="Verdana" pitchFamily="34" charset="0"/>
              </a:rPr>
              <a:t>Consensus </a:t>
            </a:r>
            <a:r>
              <a:rPr lang="nl-NL" sz="800" dirty="0" err="1">
                <a:latin typeface="Verdana" pitchFamily="34" charset="0"/>
              </a:rPr>
              <a:t>by</a:t>
            </a:r>
            <a:r>
              <a:rPr lang="nl-NL" sz="800" dirty="0">
                <a:latin typeface="Verdana" pitchFamily="34" charset="0"/>
              </a:rPr>
              <a:t> 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D55A9-A259-468D-B47A-F5AD7FED8FF1}"/>
              </a:ext>
            </a:extLst>
          </p:cNvPr>
          <p:cNvSpPr txBox="1"/>
          <p:nvPr/>
        </p:nvSpPr>
        <p:spPr>
          <a:xfrm rot="20934807">
            <a:off x="1720825" y="2556693"/>
            <a:ext cx="1137011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800" dirty="0">
                <a:latin typeface="Verdana" pitchFamily="34" charset="0"/>
              </a:rPr>
              <a:t>Data integriteit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99CCF571-9690-4C62-8D09-3785169FD666}"/>
              </a:ext>
            </a:extLst>
          </p:cNvPr>
          <p:cNvSpPr/>
          <p:nvPr/>
        </p:nvSpPr>
        <p:spPr>
          <a:xfrm>
            <a:off x="6168654" y="900780"/>
            <a:ext cx="1829463" cy="914400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Gebruikers</a:t>
            </a:r>
          </a:p>
        </p:txBody>
      </p:sp>
      <p:pic>
        <p:nvPicPr>
          <p:cNvPr id="13" name="Graphic 12" descr="Social network">
            <a:extLst>
              <a:ext uri="{FF2B5EF4-FFF2-40B4-BE49-F238E27FC236}">
                <a16:creationId xmlns:a16="http://schemas.microsoft.com/office/drawing/2014/main" id="{C9F4AFEC-648E-4E3E-9690-72FBFED7CF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79184" y="7713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5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Hartelijk dank voor uw aandacht!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876" y="166688"/>
            <a:ext cx="4625712" cy="456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jdelijke aanduiding voor tekst 5">
            <a:extLst>
              <a:ext uri="{FF2B5EF4-FFF2-40B4-BE49-F238E27FC236}">
                <a16:creationId xmlns:a16="http://schemas.microsoft.com/office/drawing/2014/main" id="{081331DF-D5B8-4309-A37B-2EFA59A972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3564" y="1864378"/>
            <a:ext cx="3874036" cy="1168521"/>
          </a:xfr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nl-NL" dirty="0"/>
              <a:t>Meer informatie: </a:t>
            </a:r>
          </a:p>
          <a:p>
            <a:r>
              <a:rPr lang="nl-NL" dirty="0">
                <a:hlinkClick r:id="rId4"/>
              </a:rPr>
              <a:t>www.wur.eu/blockchain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60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270656-00CA-4726-9573-9B9A6FA3F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8288"/>
            <a:ext cx="8330400" cy="576832"/>
          </a:xfrm>
        </p:spPr>
        <p:txBody>
          <a:bodyPr/>
          <a:lstStyle/>
          <a:p>
            <a:r>
              <a:rPr lang="nl-NL" dirty="0"/>
              <a:t>Achtergrond &amp; Doel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D0934-F685-4B6D-B3C8-F901C39E70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2</a:t>
            </a:fld>
            <a:endParaRPr lang="nl-NL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4121F39-C290-4D3E-B692-57BF29B7E82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0049" b="-20049"/>
          <a:stretch/>
        </p:blipFill>
        <p:spPr>
          <a:xfrm>
            <a:off x="520509" y="1382890"/>
            <a:ext cx="4051491" cy="2986087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5950E8-E75A-49A3-BE89-130711811585}"/>
              </a:ext>
            </a:extLst>
          </p:cNvPr>
          <p:cNvSpPr/>
          <p:nvPr/>
        </p:nvSpPr>
        <p:spPr>
          <a:xfrm>
            <a:off x="520508" y="1422546"/>
            <a:ext cx="4023360" cy="30353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200" b="1" dirty="0">
                <a:solidFill>
                  <a:srgbClr val="FF0000"/>
                </a:solidFill>
              </a:rPr>
              <a:t>Achtergrond: </a:t>
            </a:r>
            <a:r>
              <a:rPr lang="nl-NL" sz="1200" b="1" dirty="0">
                <a:solidFill>
                  <a:schemeClr val="tx1"/>
                </a:solidFill>
              </a:rPr>
              <a:t>PPS Blockchain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1B4649-04B8-4C9D-BAEF-EE0C6D96C1DD}"/>
              </a:ext>
            </a:extLst>
          </p:cNvPr>
          <p:cNvSpPr/>
          <p:nvPr/>
        </p:nvSpPr>
        <p:spPr>
          <a:xfrm>
            <a:off x="520508" y="3971909"/>
            <a:ext cx="4023360" cy="30353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200" b="1" dirty="0">
                <a:solidFill>
                  <a:schemeClr val="tx1"/>
                </a:solidFill>
              </a:rPr>
              <a:t>Automated Compliance in Agrifood </a:t>
            </a:r>
            <a:r>
              <a:rPr lang="nl-NL" sz="1200" b="1" dirty="0" err="1">
                <a:solidFill>
                  <a:schemeClr val="tx1"/>
                </a:solidFill>
              </a:rPr>
              <a:t>Chains</a:t>
            </a:r>
            <a:endParaRPr lang="nl-NL" sz="1200" b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B420E4-2B31-49BE-A2FD-4416E765A4F0}"/>
              </a:ext>
            </a:extLst>
          </p:cNvPr>
          <p:cNvSpPr/>
          <p:nvPr/>
        </p:nvSpPr>
        <p:spPr>
          <a:xfrm>
            <a:off x="520509" y="868055"/>
            <a:ext cx="4023359" cy="48820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200" b="1" dirty="0">
                <a:solidFill>
                  <a:srgbClr val="FF0000"/>
                </a:solidFill>
              </a:rPr>
              <a:t>Doel:</a:t>
            </a:r>
            <a:r>
              <a:rPr lang="nl-NL" sz="1200" b="1" dirty="0">
                <a:solidFill>
                  <a:schemeClr val="tx1"/>
                </a:solidFill>
              </a:rPr>
              <a:t> aantonen onder welke condities blockchain toegevoegde waarde heeft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C290C2-E89F-423A-B89E-974B4FB3F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222" y="868055"/>
            <a:ext cx="3652778" cy="37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53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7CB4FE-239B-496D-A6D6-C40F0FC5A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8288"/>
            <a:ext cx="8330400" cy="576832"/>
          </a:xfrm>
        </p:spPr>
        <p:txBody>
          <a:bodyPr/>
          <a:lstStyle/>
          <a:p>
            <a:r>
              <a:rPr lang="nl-NL" dirty="0"/>
              <a:t>Wat is blockchain ook alweer?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98C42-DE6B-495C-A7FA-2D24FD6171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3</a:t>
            </a:fld>
            <a:endParaRPr lang="nl-N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66098-ECD0-4FBB-BABD-CF108F159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913" y="3650557"/>
            <a:ext cx="3460305" cy="784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1F8B0F-03A0-4D1B-9589-B772FDE7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009" y="1568661"/>
            <a:ext cx="3087742" cy="2654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B434F-838B-42BC-BC53-D879750A1817}"/>
              </a:ext>
            </a:extLst>
          </p:cNvPr>
          <p:cNvSpPr txBox="1"/>
          <p:nvPr/>
        </p:nvSpPr>
        <p:spPr>
          <a:xfrm>
            <a:off x="5616640" y="3124085"/>
            <a:ext cx="1754006" cy="302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‘Chinese whisper’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56C1F-4DF8-4FDA-AB1D-2F5FBEB98649}"/>
              </a:ext>
            </a:extLst>
          </p:cNvPr>
          <p:cNvSpPr txBox="1"/>
          <p:nvPr/>
        </p:nvSpPr>
        <p:spPr>
          <a:xfrm>
            <a:off x="447461" y="843376"/>
            <a:ext cx="4819116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1400" dirty="0">
                <a:latin typeface="Verdana" pitchFamily="34" charset="0"/>
              </a:rPr>
              <a:t>‘Identieke kopie van informatie en transacties in een netwerk van computers’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7A29A7-CE95-464B-B7FE-D16A95326F7D}"/>
              </a:ext>
            </a:extLst>
          </p:cNvPr>
          <p:cNvSpPr/>
          <p:nvPr/>
        </p:nvSpPr>
        <p:spPr>
          <a:xfrm>
            <a:off x="6046611" y="2361648"/>
            <a:ext cx="869014" cy="6902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E1741C7D-C097-4246-B9FA-5E627F63FB12}"/>
              </a:ext>
            </a:extLst>
          </p:cNvPr>
          <p:cNvSpPr/>
          <p:nvPr/>
        </p:nvSpPr>
        <p:spPr>
          <a:xfrm>
            <a:off x="6172220" y="2413683"/>
            <a:ext cx="642846" cy="58580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err="1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70FF9D-4D6A-4D3A-A503-8C4F6547EE7C}"/>
              </a:ext>
            </a:extLst>
          </p:cNvPr>
          <p:cNvGrpSpPr/>
          <p:nvPr/>
        </p:nvGrpSpPr>
        <p:grpSpPr>
          <a:xfrm>
            <a:off x="456862" y="1723913"/>
            <a:ext cx="869014" cy="690298"/>
            <a:chOff x="561600" y="1608173"/>
            <a:chExt cx="869014" cy="6902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09DECE5-F412-4B28-B710-7F2CF5012748}"/>
                </a:ext>
              </a:extLst>
            </p:cNvPr>
            <p:cNvSpPr/>
            <p:nvPr/>
          </p:nvSpPr>
          <p:spPr>
            <a:xfrm>
              <a:off x="561600" y="1608173"/>
              <a:ext cx="869014" cy="6902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 err="1">
                <a:solidFill>
                  <a:schemeClr val="tx1"/>
                </a:solidFill>
              </a:endParaRPr>
            </a:p>
          </p:txBody>
        </p:sp>
        <p:pic>
          <p:nvPicPr>
            <p:cNvPr id="10" name="Graphic 9" descr="Checkmark">
              <a:extLst>
                <a:ext uri="{FF2B5EF4-FFF2-40B4-BE49-F238E27FC236}">
                  <a16:creationId xmlns:a16="http://schemas.microsoft.com/office/drawing/2014/main" id="{9A165699-0728-49D2-BCE8-B49D4AB23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3520" y="1660735"/>
              <a:ext cx="585173" cy="585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2332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270656-00CA-4726-9573-9B9A6FA3F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8288"/>
            <a:ext cx="8330400" cy="576832"/>
          </a:xfrm>
        </p:spPr>
        <p:txBody>
          <a:bodyPr/>
          <a:lstStyle/>
          <a:p>
            <a:r>
              <a:rPr lang="nl-NL" dirty="0"/>
              <a:t>Flori-Chain en AGF-Chain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D0934-F685-4B6D-B3C8-F901C39E70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4</a:t>
            </a:fld>
            <a:endParaRPr lang="nl-NL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2D871AE-3E53-45BF-93B4-B0CE61D0C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53936"/>
              </p:ext>
            </p:extLst>
          </p:nvPr>
        </p:nvGraphicFramePr>
        <p:xfrm>
          <a:off x="495366" y="822143"/>
          <a:ext cx="8370001" cy="3307220"/>
        </p:xfrm>
        <a:graphic>
          <a:graphicData uri="http://schemas.openxmlformats.org/drawingml/2006/table">
            <a:tbl>
              <a:tblPr firstRow="1">
                <a:tableStyleId>{BDBED569-4797-4DF1-A0F4-6AAB3CD982D8}</a:tableStyleId>
              </a:tblPr>
              <a:tblGrid>
                <a:gridCol w="2068334">
                  <a:extLst>
                    <a:ext uri="{9D8B030D-6E8A-4147-A177-3AD203B41FA5}">
                      <a16:colId xmlns:a16="http://schemas.microsoft.com/office/drawing/2014/main" val="2204922434"/>
                    </a:ext>
                  </a:extLst>
                </a:gridCol>
                <a:gridCol w="2961933">
                  <a:extLst>
                    <a:ext uri="{9D8B030D-6E8A-4147-A177-3AD203B41FA5}">
                      <a16:colId xmlns:a16="http://schemas.microsoft.com/office/drawing/2014/main" val="453965579"/>
                    </a:ext>
                  </a:extLst>
                </a:gridCol>
                <a:gridCol w="3339734">
                  <a:extLst>
                    <a:ext uri="{9D8B030D-6E8A-4147-A177-3AD203B41FA5}">
                      <a16:colId xmlns:a16="http://schemas.microsoft.com/office/drawing/2014/main" val="2440290127"/>
                    </a:ext>
                  </a:extLst>
                </a:gridCol>
              </a:tblGrid>
              <a:tr h="555837">
                <a:tc>
                  <a:txBody>
                    <a:bodyPr/>
                    <a:lstStyle/>
                    <a:p>
                      <a:r>
                        <a:rPr lang="en-GB" dirty="0"/>
                        <a:t>Usecase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Flori-Chain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AGF-Chain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171277"/>
                  </a:ext>
                </a:extLst>
              </a:tr>
              <a:tr h="555837">
                <a:tc>
                  <a:txBody>
                    <a:bodyPr/>
                    <a:lstStyle/>
                    <a:p>
                      <a:r>
                        <a:rPr lang="nl-NL" sz="1200" b="1" noProof="0" dirty="0"/>
                        <a:t>Sector/keten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noProof="0"/>
                        <a:t>Sierteelt (potplanten)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noProof="0"/>
                        <a:t>AGF (uien export)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204825"/>
                  </a:ext>
                </a:extLst>
              </a:tr>
              <a:tr h="555837">
                <a:tc>
                  <a:txBody>
                    <a:bodyPr/>
                    <a:lstStyle/>
                    <a:p>
                      <a:r>
                        <a:rPr lang="nl-NL" sz="1200" b="1" noProof="0" dirty="0"/>
                        <a:t>Focus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noProof="0"/>
                        <a:t>Traceerbaarheid en transparantie over middelen gebruik op partijniveau door de keten heen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noProof="0"/>
                        <a:t>Traceerbaarheid en transparantie over het voldoen aan exporteisen (fytosanitaire en voedselveiligheid)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114014"/>
                  </a:ext>
                </a:extLst>
              </a:tr>
              <a:tr h="555837">
                <a:tc>
                  <a:txBody>
                    <a:bodyPr/>
                    <a:lstStyle/>
                    <a:p>
                      <a:r>
                        <a:rPr lang="nl-NL" sz="1200" b="1" noProof="0" dirty="0"/>
                        <a:t>Gebruikers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200" noProof="0" dirty="0"/>
                        <a:t>Bewortelaar (Plantise)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200" noProof="0" dirty="0"/>
                        <a:t>Teler (Addenda)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200" noProof="0" dirty="0"/>
                        <a:t>Veiling/Handel (Royal FloraHolland)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200" noProof="0" dirty="0"/>
                        <a:t>Data diensten en controle (Floricode, </a:t>
                      </a:r>
                      <a:r>
                        <a:rPr lang="nl-NL" sz="1200" noProof="0" dirty="0" err="1"/>
                        <a:t>Ctgb</a:t>
                      </a:r>
                      <a:r>
                        <a:rPr lang="nl-NL" sz="1200" noProof="0" dirty="0"/>
                        <a:t>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200" noProof="0" dirty="0"/>
                        <a:t>Uienexporteurs (</a:t>
                      </a:r>
                      <a:r>
                        <a:rPr lang="nl-NL" sz="1200" noProof="0" dirty="0" err="1"/>
                        <a:t>Marbo</a:t>
                      </a:r>
                      <a:r>
                        <a:rPr lang="nl-NL" sz="1200" noProof="0" dirty="0"/>
                        <a:t>, Wiskerke </a:t>
                      </a:r>
                      <a:r>
                        <a:rPr lang="nl-NL" sz="1200" noProof="0" dirty="0" err="1"/>
                        <a:t>Onions</a:t>
                      </a:r>
                      <a:r>
                        <a:rPr lang="nl-NL" sz="1200" noProof="0" dirty="0"/>
                        <a:t>, Waterman, etc.)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200" noProof="0" dirty="0"/>
                        <a:t>Data diensten en controle (Frugicom, GroentenFruit Huis, </a:t>
                      </a:r>
                      <a:r>
                        <a:rPr lang="nl-NL" sz="1200" noProof="0" dirty="0" err="1"/>
                        <a:t>Eurofins</a:t>
                      </a:r>
                      <a:r>
                        <a:rPr lang="nl-NL" sz="1200" noProof="0" dirty="0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200" noProof="0" dirty="0"/>
                        <a:t>Toezichthouders (KCB/NVWA)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365471"/>
                  </a:ext>
                </a:extLst>
              </a:tr>
              <a:tr h="366746">
                <a:tc>
                  <a:txBody>
                    <a:bodyPr/>
                    <a:lstStyle/>
                    <a:p>
                      <a:r>
                        <a:rPr lang="en-GB" sz="1200" b="1" dirty="0"/>
                        <a:t>Status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noProof="0" dirty="0"/>
                        <a:t>Minimum </a:t>
                      </a:r>
                      <a:r>
                        <a:rPr lang="nl-NL" sz="1200" noProof="0" dirty="0" err="1"/>
                        <a:t>Viable</a:t>
                      </a:r>
                      <a:r>
                        <a:rPr lang="nl-NL" sz="1200" noProof="0" dirty="0"/>
                        <a:t> </a:t>
                      </a:r>
                      <a:r>
                        <a:rPr lang="nl-NL" sz="1200" noProof="0" dirty="0" err="1"/>
                        <a:t>Poduct</a:t>
                      </a:r>
                      <a:r>
                        <a:rPr lang="nl-NL" sz="1200" noProof="0" dirty="0"/>
                        <a:t> (MVP)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Minimum Viable Product (MVP)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024496"/>
                  </a:ext>
                </a:extLst>
              </a:tr>
            </a:tbl>
          </a:graphicData>
        </a:graphic>
      </p:graphicFrame>
      <p:pic>
        <p:nvPicPr>
          <p:cNvPr id="7" name="Picture 2" descr="Onion export season gets off to early start with shipment to Indonesia |  Newshub">
            <a:extLst>
              <a:ext uri="{FF2B5EF4-FFF2-40B4-BE49-F238E27FC236}">
                <a16:creationId xmlns:a16="http://schemas.microsoft.com/office/drawing/2014/main" id="{54CAA209-5A70-4894-86A1-98BD964D50DA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64" b="12164"/>
          <a:stretch/>
        </p:blipFill>
        <p:spPr bwMode="auto">
          <a:xfrm>
            <a:off x="7577611" y="822143"/>
            <a:ext cx="548640" cy="548640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C6E5E-B68F-4AB1-B077-431ADA4A8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21" y="4351933"/>
            <a:ext cx="813077" cy="769250"/>
          </a:xfrm>
          <a:prstGeom prst="rect">
            <a:avLst/>
          </a:prstGeom>
        </p:spPr>
      </p:pic>
      <p:pic>
        <p:nvPicPr>
          <p:cNvPr id="9" name="Tijdelijke aanduiding voor afbeelding 9">
            <a:extLst>
              <a:ext uri="{FF2B5EF4-FFF2-40B4-BE49-F238E27FC236}">
                <a16:creationId xmlns:a16="http://schemas.microsoft.com/office/drawing/2014/main" id="{13B0B685-2D8F-4DE7-878F-0B91ED2FC2F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726800" y="846273"/>
            <a:ext cx="548640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8041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7CAE0-B517-4D08-8D5C-7D702F03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8288"/>
            <a:ext cx="8330400" cy="576832"/>
          </a:xfrm>
        </p:spPr>
        <p:txBody>
          <a:bodyPr/>
          <a:lstStyle/>
          <a:p>
            <a:r>
              <a:rPr lang="nl-NL" dirty="0"/>
              <a:t>Informatie op partijniveau door de keten heen?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AC8E3C-34E1-4B2A-9E15-1FE1D78CC8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900"/>
              </a:lnSpc>
            </a:pPr>
            <a:fld id="{F25965E0-7062-474C-8671-DB3A3CE669B0}" type="slidenum">
              <a:rPr lang="nl-NL" smtClean="0"/>
              <a:pPr algn="r">
                <a:lnSpc>
                  <a:spcPts val="900"/>
                </a:lnSpc>
              </a:pPr>
              <a:t>5</a:t>
            </a:fld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7C3CED-EDB3-47A1-A184-1892551A20A2}"/>
              </a:ext>
            </a:extLst>
          </p:cNvPr>
          <p:cNvCxnSpPr/>
          <p:nvPr/>
        </p:nvCxnSpPr>
        <p:spPr>
          <a:xfrm flipH="1">
            <a:off x="1250697" y="2446452"/>
            <a:ext cx="6512331" cy="0"/>
          </a:xfrm>
          <a:prstGeom prst="line">
            <a:avLst/>
          </a:prstGeom>
          <a:ln w="57150">
            <a:solidFill>
              <a:srgbClr val="D5D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3544570A-94C3-4522-BF03-5D586A2FC3BE}"/>
              </a:ext>
            </a:extLst>
          </p:cNvPr>
          <p:cNvSpPr/>
          <p:nvPr/>
        </p:nvSpPr>
        <p:spPr>
          <a:xfrm>
            <a:off x="1916932" y="1963907"/>
            <a:ext cx="931333" cy="93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5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9927244-8F9D-4A4B-AB78-FD978CDB6A69}"/>
              </a:ext>
            </a:extLst>
          </p:cNvPr>
          <p:cNvSpPr/>
          <p:nvPr/>
        </p:nvSpPr>
        <p:spPr>
          <a:xfrm>
            <a:off x="7339300" y="1960098"/>
            <a:ext cx="931333" cy="93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5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0F9097-C53B-4ABE-AE0C-EB09BDD0989C}"/>
              </a:ext>
            </a:extLst>
          </p:cNvPr>
          <p:cNvSpPr/>
          <p:nvPr/>
        </p:nvSpPr>
        <p:spPr>
          <a:xfrm>
            <a:off x="5982928" y="1960098"/>
            <a:ext cx="931333" cy="93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5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AC2549-7B96-4A39-AF6D-583AC1407004}"/>
              </a:ext>
            </a:extLst>
          </p:cNvPr>
          <p:cNvSpPr/>
          <p:nvPr/>
        </p:nvSpPr>
        <p:spPr>
          <a:xfrm>
            <a:off x="4627596" y="1977942"/>
            <a:ext cx="931333" cy="93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5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ACE664-6444-46C1-83E5-08FCCCE432B4}"/>
              </a:ext>
            </a:extLst>
          </p:cNvPr>
          <p:cNvSpPr/>
          <p:nvPr/>
        </p:nvSpPr>
        <p:spPr>
          <a:xfrm>
            <a:off x="561600" y="1960098"/>
            <a:ext cx="931333" cy="93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5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E7B908-A45B-4888-ACC5-304B6BEBBD1C}"/>
              </a:ext>
            </a:extLst>
          </p:cNvPr>
          <p:cNvSpPr/>
          <p:nvPr/>
        </p:nvSpPr>
        <p:spPr>
          <a:xfrm>
            <a:off x="3272264" y="1960098"/>
            <a:ext cx="931333" cy="93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5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1" name="Tijdelijke aanduiding voor inhoud 4">
            <a:extLst>
              <a:ext uri="{FF2B5EF4-FFF2-40B4-BE49-F238E27FC236}">
                <a16:creationId xmlns:a16="http://schemas.microsoft.com/office/drawing/2014/main" id="{5D1B3B99-BBB5-4C9D-B687-8B0BA3020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32"/>
          <a:stretch/>
        </p:blipFill>
        <p:spPr>
          <a:xfrm>
            <a:off x="788067" y="2124946"/>
            <a:ext cx="462630" cy="561600"/>
          </a:xfrm>
          <a:prstGeom prst="rect">
            <a:avLst/>
          </a:prstGeom>
          <a:noFill/>
        </p:spPr>
      </p:pic>
      <p:pic>
        <p:nvPicPr>
          <p:cNvPr id="12" name="Afbeelding 8">
            <a:extLst>
              <a:ext uri="{FF2B5EF4-FFF2-40B4-BE49-F238E27FC236}">
                <a16:creationId xmlns:a16="http://schemas.microsoft.com/office/drawing/2014/main" id="{984E0DFB-4EC6-492C-9EB9-2BE74F809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594" y="2161843"/>
            <a:ext cx="561600" cy="561600"/>
          </a:xfrm>
          <a:prstGeom prst="rect">
            <a:avLst/>
          </a:prstGeom>
        </p:spPr>
      </p:pic>
      <p:pic>
        <p:nvPicPr>
          <p:cNvPr id="13" name="Afbeelding 9">
            <a:extLst>
              <a:ext uri="{FF2B5EF4-FFF2-40B4-BE49-F238E27FC236}">
                <a16:creationId xmlns:a16="http://schemas.microsoft.com/office/drawing/2014/main" id="{1C99F979-A1D0-40CF-A8EB-73D0D3C52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94" y="2131531"/>
            <a:ext cx="561600" cy="561600"/>
          </a:xfrm>
          <a:prstGeom prst="rect">
            <a:avLst/>
          </a:prstGeom>
        </p:spPr>
      </p:pic>
      <p:pic>
        <p:nvPicPr>
          <p:cNvPr id="14" name="Afbeelding 10">
            <a:extLst>
              <a:ext uri="{FF2B5EF4-FFF2-40B4-BE49-F238E27FC236}">
                <a16:creationId xmlns:a16="http://schemas.microsoft.com/office/drawing/2014/main" id="{DA5BA236-0491-42A9-8D2A-0C7886E90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00" y="2199226"/>
            <a:ext cx="561600" cy="561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4DB02B-B613-44F4-B62E-01D9ADDA2A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35" y="2157504"/>
            <a:ext cx="561600" cy="56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C4C153-6B32-433A-A2A0-2B8A5D84A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78" y="2116571"/>
            <a:ext cx="561600" cy="56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E2AC50-1FA8-43F3-9377-A0900BD241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9" y="1355240"/>
            <a:ext cx="391511" cy="3915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E6894D-95FB-4F5E-96DD-0D06CE7FFE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54" y="1355240"/>
            <a:ext cx="257536" cy="3915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A8F7E7-D233-4770-8A8E-87B730CB58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3643">
            <a:off x="3670016" y="1389615"/>
            <a:ext cx="244688" cy="312779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2043901D-1B34-4A45-BD49-5749EEC108CB}"/>
              </a:ext>
            </a:extLst>
          </p:cNvPr>
          <p:cNvSpPr/>
          <p:nvPr/>
        </p:nvSpPr>
        <p:spPr>
          <a:xfrm>
            <a:off x="7578746" y="1345476"/>
            <a:ext cx="452440" cy="432000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02C50DE3-8C3F-4945-BB96-3BC67112B291}"/>
              </a:ext>
            </a:extLst>
          </p:cNvPr>
          <p:cNvSpPr/>
          <p:nvPr/>
        </p:nvSpPr>
        <p:spPr>
          <a:xfrm rot="21108513">
            <a:off x="6191071" y="1341846"/>
            <a:ext cx="452440" cy="432000"/>
          </a:xfrm>
          <a:prstGeom prst="triangle">
            <a:avLst/>
          </a:prstGeom>
          <a:solidFill>
            <a:srgbClr val="D3C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65B09D-80D9-4CD8-9C60-D757BAD63D1D}"/>
              </a:ext>
            </a:extLst>
          </p:cNvPr>
          <p:cNvSpPr/>
          <p:nvPr/>
        </p:nvSpPr>
        <p:spPr>
          <a:xfrm rot="19350985">
            <a:off x="4953226" y="1388996"/>
            <a:ext cx="280071" cy="324000"/>
          </a:xfrm>
          <a:prstGeom prst="ellipse">
            <a:avLst/>
          </a:prstGeom>
          <a:solidFill>
            <a:srgbClr val="D3C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362747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FCBF-185D-449E-8DE9-D10F8CBDE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8288"/>
            <a:ext cx="8330400" cy="576832"/>
          </a:xfrm>
        </p:spPr>
        <p:txBody>
          <a:bodyPr/>
          <a:lstStyle/>
          <a:p>
            <a:r>
              <a:rPr lang="nl-NL" dirty="0"/>
              <a:t>Huidige situatie in de sierteelt &amp; AGF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CF4D3-E92C-4011-88AE-F8D513B637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6</a:t>
            </a:fld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3D0E6-4E85-43FE-9B4B-6FD386BD1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40" r="-890" b="4295"/>
          <a:stretch/>
        </p:blipFill>
        <p:spPr>
          <a:xfrm>
            <a:off x="561600" y="859372"/>
            <a:ext cx="7449029" cy="324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92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5C5AE-358C-4ADE-BDF6-5D97AA767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8288"/>
            <a:ext cx="8330400" cy="576832"/>
          </a:xfrm>
        </p:spPr>
        <p:txBody>
          <a:bodyPr/>
          <a:lstStyle/>
          <a:p>
            <a:r>
              <a:rPr lang="nl-NL" dirty="0"/>
              <a:t>Van ‘registratiedruk’ naar SMART inzichten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03E08B-32C6-43D7-B4E3-19E8BDBA96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7</a:t>
            </a:fld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A267D-66EC-4F24-A407-6C8044258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497" y="1213000"/>
            <a:ext cx="7362103" cy="3092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B6270-462A-4016-8EAC-0236F01AD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33" y="875007"/>
            <a:ext cx="1371527" cy="117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11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4949A-3AB1-49D2-BA9F-CAD601CF5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8288"/>
            <a:ext cx="8330400" cy="576832"/>
          </a:xfrm>
        </p:spPr>
        <p:txBody>
          <a:bodyPr/>
          <a:lstStyle/>
          <a:p>
            <a:r>
              <a:rPr lang="nl-NL" dirty="0"/>
              <a:t>Demo van Flori-Chain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3646E-DD40-4654-8E04-D59558289D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8</a:t>
            </a:fld>
            <a:endParaRPr lang="nl-NL" dirty="0"/>
          </a:p>
        </p:txBody>
      </p:sp>
      <p:pic>
        <p:nvPicPr>
          <p:cNvPr id="5" name="Flori-Chain kort">
            <a:hlinkClick r:id="" action="ppaction://media"/>
            <a:extLst>
              <a:ext uri="{FF2B5EF4-FFF2-40B4-BE49-F238E27FC236}">
                <a16:creationId xmlns:a16="http://schemas.microsoft.com/office/drawing/2014/main" id="{3127BF37-CC4D-4219-8EC7-CC064657DE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923" y="168288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643BA-2845-4504-AB07-C04985D0A8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600" y="959208"/>
            <a:ext cx="8330400" cy="3075539"/>
          </a:xfrm>
        </p:spPr>
        <p:txBody>
          <a:bodyPr/>
          <a:lstStyle/>
          <a:p>
            <a:r>
              <a:rPr lang="nl-NL" dirty="0"/>
              <a:t>Registratie van het middelengebruik door </a:t>
            </a:r>
            <a:r>
              <a:rPr lang="nl-NL" b="1" dirty="0"/>
              <a:t>verschillende deelnemers </a:t>
            </a:r>
            <a:r>
              <a:rPr lang="nl-NL" dirty="0"/>
              <a:t>in de keten </a:t>
            </a:r>
            <a:r>
              <a:rPr lang="nl-NL" b="1" dirty="0"/>
              <a:t>op partijniveau </a:t>
            </a:r>
            <a:r>
              <a:rPr lang="nl-NL" dirty="0"/>
              <a:t>is via blockchain goed te volgen voor alle deelnemende ketenpartijen</a:t>
            </a:r>
          </a:p>
          <a:p>
            <a:r>
              <a:rPr lang="nl-NL" dirty="0"/>
              <a:t>Data validatie door de koppeling vanuit de blockchain met </a:t>
            </a:r>
            <a:r>
              <a:rPr lang="nl-NL" dirty="0" err="1"/>
              <a:t>Ctgb</a:t>
            </a:r>
            <a:r>
              <a:rPr lang="nl-NL" dirty="0"/>
              <a:t> en Floricode; hiermee geeft de applicatie de telers/kwekers en de ketenschakels na de teler/kweker </a:t>
            </a:r>
            <a:r>
              <a:rPr lang="nl-NL" b="1" dirty="0"/>
              <a:t>betrouwbaar inzicht </a:t>
            </a:r>
            <a:r>
              <a:rPr lang="nl-NL" dirty="0"/>
              <a:t>in het middelengebruik </a:t>
            </a:r>
          </a:p>
          <a:p>
            <a:r>
              <a:rPr lang="nl-NL" b="1" dirty="0"/>
              <a:t>Eenmalige registratie </a:t>
            </a:r>
            <a:r>
              <a:rPr lang="nl-NL" dirty="0"/>
              <a:t>is mogelijk door de systemen van de gebruikers te koppelen met de blockchain. Registratie van het middelengebruik in het ERP systeem (Agriware) gaat naar de Blockchain door </a:t>
            </a:r>
            <a:r>
              <a:rPr lang="nl-NL" b="1" dirty="0"/>
              <a:t>één druk op de knop</a:t>
            </a:r>
          </a:p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56EE9-2ED9-4505-835C-1897EEA8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8288"/>
            <a:ext cx="8330400" cy="576832"/>
          </a:xfrm>
        </p:spPr>
        <p:txBody>
          <a:bodyPr/>
          <a:lstStyle/>
          <a:p>
            <a:r>
              <a:rPr lang="nl-NL" dirty="0"/>
              <a:t>Resultaten Flori-Chain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75F5A9-B3E6-4E96-AC17-D1E2C11D9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900"/>
              </a:lnSpc>
            </a:pPr>
            <a:fld id="{F25965E0-7062-474C-8671-DB3A3CE669B0}" type="slidenum">
              <a:rPr lang="nl-NL" smtClean="0"/>
              <a:pPr algn="r">
                <a:lnSpc>
                  <a:spcPts val="900"/>
                </a:lnSpc>
              </a:pPr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5745941"/>
      </p:ext>
    </p:extLst>
  </p:cSld>
  <p:clrMapOvr>
    <a:masterClrMapping/>
  </p:clrMapOvr>
</p:sld>
</file>

<file path=ppt/theme/theme1.xml><?xml version="1.0" encoding="utf-8"?>
<a:theme xmlns:a="http://schemas.openxmlformats.org/drawingml/2006/main" name="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2" id="{3D7AF58D-D76A-4B64-A652-AFBFAF1724F7}" vid="{B2040250-1F69-41A5-B8AB-1E87005BC655}"/>
    </a:ext>
  </a:extLst>
</a:theme>
</file>

<file path=ppt/theme/theme2.xml><?xml version="1.0" encoding="utf-8"?>
<a:theme xmlns:a="http://schemas.openxmlformats.org/drawingml/2006/main" name="1_W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4DC4B3ADBCCB44972FE4EE6DE0ECE6" ma:contentTypeVersion="11" ma:contentTypeDescription="Een nieuw document maken." ma:contentTypeScope="" ma:versionID="7dbfbd3a84c0c4159e734ce98b0d2eb3">
  <xsd:schema xmlns:xsd="http://www.w3.org/2001/XMLSchema" xmlns:xs="http://www.w3.org/2001/XMLSchema" xmlns:p="http://schemas.microsoft.com/office/2006/metadata/properties" xmlns:ns2="9d88e0ad-8b66-45f6-9c78-f199931707a6" xmlns:ns3="c4d76407-9c30-4192-8860-c461e5bad1c1" targetNamespace="http://schemas.microsoft.com/office/2006/metadata/properties" ma:root="true" ma:fieldsID="04fd2b6ee1a108e96d2b9071516468b7" ns2:_="" ns3:_="">
    <xsd:import namespace="9d88e0ad-8b66-45f6-9c78-f199931707a6"/>
    <xsd:import namespace="c4d76407-9c30-4192-8860-c461e5bad1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88e0ad-8b66-45f6-9c78-f199931707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d76407-9c30-4192-8860-c461e5bad1c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673A28-6B16-4DE9-B396-E221E8A35D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542E0B-988C-4286-A775-2144513BBD73}">
  <ds:schemaRefs>
    <ds:schemaRef ds:uri="http://schemas.microsoft.com/office/2006/documentManagement/types"/>
    <ds:schemaRef ds:uri="c4d76407-9c30-4192-8860-c461e5bad1c1"/>
    <ds:schemaRef ds:uri="9d88e0ad-8b66-45f6-9c78-f199931707a6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0637A2A-C07A-440A-A25B-66B340DD47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88e0ad-8b66-45f6-9c78-f199931707a6"/>
    <ds:schemaRef ds:uri="c4d76407-9c30-4192-8860-c461e5bad1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WUR_Corporate_NL_breedbeeld</Template>
  <TotalTime>6049</TotalTime>
  <Words>428</Words>
  <Application>Microsoft Office PowerPoint</Application>
  <PresentationFormat>Diavoorstelling (16:9)</PresentationFormat>
  <Paragraphs>82</Paragraphs>
  <Slides>12</Slides>
  <Notes>11</Notes>
  <HiddenSlides>0</HiddenSlides>
  <MMClips>1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12</vt:i4>
      </vt:variant>
    </vt:vector>
  </HeadingPairs>
  <TitlesOfParts>
    <vt:vector size="14" baseType="lpstr">
      <vt:lpstr>Wageningen UR</vt:lpstr>
      <vt:lpstr>1_WUR</vt:lpstr>
      <vt:lpstr>Flori-Chain en AGF-Chain: De toegevoegde waarde van blockchain technologie voor transparantie door de keten heen</vt:lpstr>
      <vt:lpstr>Achtergrond &amp; Doel</vt:lpstr>
      <vt:lpstr>Wat is blockchain ook alweer?</vt:lpstr>
      <vt:lpstr>Flori-Chain en AGF-Chain</vt:lpstr>
      <vt:lpstr>Informatie op partijniveau door de keten heen?</vt:lpstr>
      <vt:lpstr>Huidige situatie in de sierteelt &amp; AGF</vt:lpstr>
      <vt:lpstr>Van ‘registratiedruk’ naar SMART inzichten</vt:lpstr>
      <vt:lpstr>Demo van Flori-Chain</vt:lpstr>
      <vt:lpstr>Resultaten Flori-Chain</vt:lpstr>
      <vt:lpstr>Reflectie: meerwaarde blockchain</vt:lpstr>
      <vt:lpstr>Onderweg naar de toekomst</vt:lpstr>
      <vt:lpstr>Hartelijk dank voor uw aandacht!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Wageningen University &amp; Research</dc:title>
  <dc:creator>Lan van Wassenaer</dc:creator>
  <cp:lastModifiedBy>Lan van Wassenaer</cp:lastModifiedBy>
  <cp:revision>150</cp:revision>
  <dcterms:created xsi:type="dcterms:W3CDTF">2020-09-21T11:44:26Z</dcterms:created>
  <dcterms:modified xsi:type="dcterms:W3CDTF">2021-04-12T06:50:30Z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WHNLW.pptx</vt:lpwstr>
  </property>
  <property fmtid="{D5CDD505-2E9C-101B-9397-08002B2CF9AE}" pid="3" name="ContentTypeId">
    <vt:lpwstr>0x010100FA4DC4B3ADBCCB44972FE4EE6DE0ECE6</vt:lpwstr>
  </property>
</Properties>
</file>